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9"/>
  </p:notesMasterIdLst>
  <p:sldIdLst>
    <p:sldId id="257" r:id="rId3"/>
    <p:sldId id="258" r:id="rId4"/>
    <p:sldId id="259" r:id="rId5"/>
    <p:sldId id="282" r:id="rId6"/>
    <p:sldId id="261" r:id="rId7"/>
    <p:sldId id="262" r:id="rId8"/>
    <p:sldId id="286" r:id="rId9"/>
    <p:sldId id="284" r:id="rId10"/>
    <p:sldId id="264" r:id="rId11"/>
    <p:sldId id="266" r:id="rId12"/>
    <p:sldId id="287" r:id="rId13"/>
    <p:sldId id="265" r:id="rId14"/>
    <p:sldId id="267"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2A627B-D2A7-4B65-86FC-72A09D4085CB}" v="2" dt="2024-07-07T05:20:06.7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95" autoAdjust="0"/>
  </p:normalViewPr>
  <p:slideViewPr>
    <p:cSldViewPr>
      <p:cViewPr varScale="1">
        <p:scale>
          <a:sx n="43" d="100"/>
          <a:sy n="43" d="100"/>
        </p:scale>
        <p:origin x="994" y="38"/>
      </p:cViewPr>
      <p:guideLst>
        <p:guide orient="horz" pos="2160"/>
        <p:guide pos="2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t>2024/11/22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237271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7500"/>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7500"/>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7500"/>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185915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8FD0B7A-F5DD-4F40-B4CB-3B2C354B893A}"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11/22/2024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FD0B7A-F5DD-4F40-B4CB-3B2C354B893A}"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FD0B7A-F5DD-4F40-B4CB-3B2C354B893A}"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FD0B7A-F5DD-4F40-B4CB-3B2C354B893A}"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11/22/2024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3.xml"/><Relationship Id="rId7" Type="http://schemas.openxmlformats.org/officeDocument/2006/relationships/image" Target="../media/image9.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14.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5.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notesSlide" Target="../notesSlides/notesSlide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2.xml"/><Relationship Id="rId11" Type="http://schemas.openxmlformats.org/officeDocument/2006/relationships/image" Target="../media/image17.png"/><Relationship Id="rId5" Type="http://schemas.openxmlformats.org/officeDocument/2006/relationships/tags" Target="../tags/tag10.xml"/><Relationship Id="rId10" Type="http://schemas.openxmlformats.org/officeDocument/2006/relationships/image" Target="../media/image16.png"/><Relationship Id="rId4" Type="http://schemas.openxmlformats.org/officeDocument/2006/relationships/tags" Target="../tags/tag9.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0" err="1">
                <a:solidFill>
                  <a:srgbClr val="000000"/>
                </a:solidFill>
                <a:latin typeface="微软雅黑" panose="020B0503020204020204" charset="-122"/>
              </a:rPr>
              <a:t>多元统计分析揭示省市发展差异</a:t>
            </a:r>
            <a:endParaRPr sz="4800" b="1" i="0" dirty="0">
              <a:solidFill>
                <a:srgbClr val="000000"/>
              </a:solidFill>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4" name="New shape"/>
          <p:cNvSpPr/>
          <p:nvPr/>
        </p:nvSpPr>
        <p:spPr>
          <a:xfrm>
            <a:off x="611778" y="3140918"/>
            <a:ext cx="11038043"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dirty="0" err="1">
                <a:solidFill>
                  <a:srgbClr val="5585B5"/>
                </a:solidFill>
                <a:latin typeface="微软雅黑" panose="020B0503020204020204" charset="-122"/>
              </a:rPr>
              <a:t>对全国</a:t>
            </a:r>
            <a:r>
              <a:rPr sz="3000" b="1" i="0" dirty="0">
                <a:solidFill>
                  <a:srgbClr val="5585B5"/>
                </a:solidFill>
                <a:latin typeface="微软雅黑" panose="020B0503020204020204" charset="-122"/>
              </a:rPr>
              <a:t> 31 </a:t>
            </a:r>
            <a:r>
              <a:rPr sz="3000" b="1" dirty="0">
                <a:solidFill>
                  <a:srgbClr val="5585B5"/>
                </a:solidFill>
                <a:latin typeface="微软雅黑" panose="020B0503020204020204" charset="-122"/>
              </a:rPr>
              <a:t>省市</a:t>
            </a:r>
            <a:r>
              <a:rPr lang="en-US" sz="3000" b="1" dirty="0">
                <a:solidFill>
                  <a:srgbClr val="5585B5"/>
                </a:solidFill>
                <a:latin typeface="微软雅黑" panose="020B0503020204020204" charset="-122"/>
              </a:rPr>
              <a:t>2022</a:t>
            </a:r>
            <a:r>
              <a:rPr lang="zh-CN" altLang="en-US" sz="3000" b="1" dirty="0">
                <a:solidFill>
                  <a:srgbClr val="5585B5"/>
                </a:solidFill>
                <a:latin typeface="微软雅黑" panose="020B0503020204020204" pitchFamily="34" charset="-122"/>
                <a:ea typeface="微软雅黑" panose="020B0503020204020204" pitchFamily="34" charset="-122"/>
              </a:rPr>
              <a:t>年</a:t>
            </a:r>
            <a:r>
              <a:rPr lang="en-US" altLang="zh-CN" sz="3000" b="1" dirty="0">
                <a:solidFill>
                  <a:srgbClr val="5585B5"/>
                </a:solidFill>
                <a:latin typeface="微软雅黑" panose="020B0503020204020204" charset="-122"/>
              </a:rPr>
              <a:t>GDP</a:t>
            </a:r>
            <a:r>
              <a:rPr lang="zh-CN" altLang="en-US" sz="3000" b="1" dirty="0">
                <a:solidFill>
                  <a:srgbClr val="5585B5"/>
                </a:solidFill>
                <a:latin typeface="微软雅黑" panose="020B0503020204020204" pitchFamily="34" charset="-122"/>
                <a:ea typeface="微软雅黑" panose="020B0503020204020204" pitchFamily="34" charset="-122"/>
              </a:rPr>
              <a:t>发展差异的</a:t>
            </a:r>
            <a:r>
              <a:rPr sz="3000" b="1" dirty="0" err="1">
                <a:solidFill>
                  <a:srgbClr val="5585B5"/>
                </a:solidFill>
                <a:latin typeface="微软雅黑" panose="020B0503020204020204" charset="-122"/>
              </a:rPr>
              <a:t>的多元统计分析</a:t>
            </a:r>
            <a:endParaRPr sz="3000" b="1" dirty="0">
              <a:solidFill>
                <a:srgbClr val="5585B5"/>
              </a:solidFill>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8" name="New shape"/>
          <p:cNvSpPr/>
          <p:nvPr/>
        </p:nvSpPr>
        <p:spPr>
          <a:xfrm>
            <a:off x="611778" y="4159120"/>
            <a:ext cx="11038043" cy="410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0" err="1">
                <a:solidFill>
                  <a:srgbClr val="000000"/>
                </a:solidFill>
                <a:latin typeface="微软雅黑" panose="020B0503020204020204" charset="-122"/>
              </a:rPr>
              <a:t>作者</a:t>
            </a:r>
            <a:r>
              <a:rPr sz="1575" b="0" i="0" dirty="0">
                <a:solidFill>
                  <a:srgbClr val="000000"/>
                </a:solidFill>
                <a:latin typeface="微软雅黑" panose="020B0503020204020204" charset="-122"/>
              </a:rPr>
              <a:t>: </a:t>
            </a:r>
            <a:r>
              <a:rPr lang="en-US" altLang="zh-CN" sz="1575" dirty="0" err="1">
                <a:solidFill>
                  <a:srgbClr val="000000"/>
                </a:solidFill>
                <a:latin typeface="微软雅黑" panose="020B0503020204020204" charset="-122"/>
              </a:rPr>
              <a:t>Ghoiss</a:t>
            </a:r>
            <a:endParaRPr lang="zh-CN" sz="1575" b="0" i="0" dirty="0">
              <a:solidFill>
                <a:srgbClr val="000000"/>
              </a:solidFill>
              <a:latin typeface="微软雅黑" panose="020B0503020204020204" charset="-122"/>
            </a:endParaRPr>
          </a:p>
        </p:txBody>
      </p:sp>
      <p:sp>
        <p:nvSpPr>
          <p:cNvPr id="9" name="New shape"/>
          <p:cNvSpPr/>
          <p:nvPr/>
        </p:nvSpPr>
        <p:spPr>
          <a:xfrm>
            <a:off x="611778" y="4739271"/>
            <a:ext cx="11038043" cy="45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a:solidFill>
                  <a:srgbClr val="000000"/>
                </a:solidFill>
                <a:latin typeface="微软雅黑" panose="020B0503020204020204" charset="-122"/>
              </a:rPr>
              <a:t>汇报时间: 2024/07/0</a:t>
            </a:r>
            <a:r>
              <a:rPr lang="en-US" sz="1575" b="0" i="0">
                <a:solidFill>
                  <a:srgbClr val="000000"/>
                </a:solidFill>
                <a:latin typeface="微软雅黑" panose="020B0503020204020204" charset="-122"/>
              </a:rPr>
              <a:t>5</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0" err="1">
                <a:solidFill>
                  <a:srgbClr val="000000"/>
                </a:solidFill>
                <a:latin typeface="微软雅黑" panose="020B0503020204020204" charset="-122"/>
              </a:rPr>
              <a:t>模型拟合度解释</a:t>
            </a:r>
            <a:endParaRPr sz="3000" b="1" i="0" dirty="0">
              <a:solidFill>
                <a:srgbClr val="000000"/>
              </a:solidFill>
              <a:latin typeface="微软雅黑" panose="020B0503020204020204" charset="-122"/>
            </a:endParaRPr>
          </a:p>
        </p:txBody>
      </p:sp>
      <p:sp>
        <p:nvSpPr>
          <p:cNvPr id="4" name="New shape"/>
          <p:cNvSpPr/>
          <p:nvPr/>
        </p:nvSpPr>
        <p:spPr>
          <a:xfrm>
            <a:off x="1343472" y="2852936"/>
            <a:ext cx="3062253" cy="280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nSpc>
                <a:spcPct val="150000"/>
              </a:lnSpc>
            </a:pPr>
            <a:r>
              <a:rPr lang="zh-CN" altLang="en-US" sz="2000" b="0" i="0" dirty="0">
                <a:solidFill>
                  <a:srgbClr val="000000"/>
                </a:solidFill>
                <a:latin typeface="微软雅黑" panose="020B0503020204020204" pitchFamily="34" charset="-122"/>
                <a:ea typeface="微软雅黑" panose="020B0503020204020204" pitchFamily="34" charset="-122"/>
              </a:rPr>
              <a:t>模型拟合度是衡量回归模型对实际观测数据拟合程度的重要指标，它反映了模型预测的准确性和可靠性。</a:t>
            </a:r>
          </a:p>
          <a:p>
            <a:pPr indent="457200" algn="l">
              <a:lnSpc>
                <a:spcPct val="150000"/>
              </a:lnSpc>
            </a:pPr>
            <a:endParaRPr sz="2000" b="0"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1343472" y="1939052"/>
            <a:ext cx="2823805" cy="596409"/>
          </a:xfrm>
          <a:prstGeom prst="roundRect">
            <a:avLst>
              <a:gd name="adj" fmla="val 23123"/>
            </a:avLst>
          </a:prstGeom>
          <a:solidFill>
            <a:srgbClr val="ECF4FF"/>
          </a:solidFill>
          <a:ln w="6350">
            <a:solidFill>
              <a:srgbClr val="202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altLang="en-US" sz="2100" b="1" i="0" dirty="0">
                <a:solidFill>
                  <a:srgbClr val="5585B5"/>
                </a:solidFill>
                <a:latin typeface="微软雅黑" panose="020B0503020204020204" pitchFamily="34" charset="-122"/>
                <a:ea typeface="微软雅黑" panose="020B0503020204020204" pitchFamily="34" charset="-122"/>
              </a:rPr>
              <a:t>定义</a:t>
            </a:r>
          </a:p>
        </p:txBody>
      </p:sp>
      <p:sp>
        <p:nvSpPr>
          <p:cNvPr id="6" name="New shape"/>
          <p:cNvSpPr/>
          <p:nvPr/>
        </p:nvSpPr>
        <p:spPr>
          <a:xfrm>
            <a:off x="4482926" y="2852936"/>
            <a:ext cx="3062253" cy="280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nSpc>
                <a:spcPct val="150000"/>
              </a:lnSpc>
            </a:pPr>
            <a:r>
              <a:rPr lang="zh-CN" altLang="en-US" sz="2000" b="0" i="0" dirty="0">
                <a:solidFill>
                  <a:srgbClr val="000000"/>
                </a:solidFill>
                <a:latin typeface="微软雅黑" panose="020B0503020204020204" pitchFamily="34" charset="-122"/>
                <a:ea typeface="微软雅黑" panose="020B0503020204020204" pitchFamily="34" charset="-122"/>
              </a:rPr>
              <a:t>模型拟合度的计算通常采用</a:t>
            </a:r>
            <a:r>
              <a:rPr lang="en-US" altLang="zh-CN" sz="2000" b="0" i="0" dirty="0">
                <a:solidFill>
                  <a:srgbClr val="000000"/>
                </a:solidFill>
                <a:latin typeface="微软雅黑" panose="020B0503020204020204" pitchFamily="34" charset="-122"/>
                <a:ea typeface="微软雅黑" panose="020B0503020204020204" pitchFamily="34" charset="-122"/>
              </a:rPr>
              <a:t>R</a:t>
            </a:r>
            <a:r>
              <a:rPr lang="zh-CN" altLang="en-US" sz="2000" b="0" i="0" dirty="0">
                <a:solidFill>
                  <a:srgbClr val="000000"/>
                </a:solidFill>
                <a:latin typeface="微软雅黑" panose="020B0503020204020204" pitchFamily="34" charset="-122"/>
                <a:ea typeface="微软雅黑" panose="020B0503020204020204" pitchFamily="34" charset="-122"/>
              </a:rPr>
              <a:t>方值或者调整</a:t>
            </a:r>
            <a:r>
              <a:rPr lang="en-US" altLang="zh-CN" sz="2000" b="0" i="0" dirty="0">
                <a:solidFill>
                  <a:srgbClr val="000000"/>
                </a:solidFill>
                <a:latin typeface="微软雅黑" panose="020B0503020204020204" pitchFamily="34" charset="-122"/>
                <a:ea typeface="微软雅黑" panose="020B0503020204020204" pitchFamily="34" charset="-122"/>
              </a:rPr>
              <a:t>R</a:t>
            </a:r>
            <a:r>
              <a:rPr lang="zh-CN" altLang="en-US" sz="2000" b="0" i="0" dirty="0">
                <a:solidFill>
                  <a:srgbClr val="000000"/>
                </a:solidFill>
                <a:latin typeface="微软雅黑" panose="020B0503020204020204" pitchFamily="34" charset="-122"/>
                <a:ea typeface="微软雅黑" panose="020B0503020204020204" pitchFamily="34" charset="-122"/>
              </a:rPr>
              <a:t>方值，这两个指标越高，说明模型的拟合度越好，预测能力越强。</a:t>
            </a:r>
          </a:p>
          <a:p>
            <a:pPr indent="457200" algn="l">
              <a:lnSpc>
                <a:spcPct val="150000"/>
              </a:lnSpc>
            </a:pPr>
            <a:endParaRPr sz="2000" b="0" i="0" dirty="0">
              <a:solidFill>
                <a:srgbClr val="000000"/>
              </a:solidFill>
              <a:latin typeface="微软雅黑" panose="020B0503020204020204" pitchFamily="34" charset="-122"/>
              <a:ea typeface="微软雅黑" panose="020B0503020204020204" pitchFamily="34" charset="-122"/>
            </a:endParaRPr>
          </a:p>
        </p:txBody>
      </p:sp>
      <p:sp>
        <p:nvSpPr>
          <p:cNvPr id="7" name="New shape"/>
          <p:cNvSpPr/>
          <p:nvPr/>
        </p:nvSpPr>
        <p:spPr>
          <a:xfrm>
            <a:off x="4635046" y="1962195"/>
            <a:ext cx="2879743" cy="550122"/>
          </a:xfrm>
          <a:prstGeom prst="roundRect">
            <a:avLst>
              <a:gd name="adj" fmla="val 10888"/>
            </a:avLst>
          </a:prstGeom>
          <a:solidFill>
            <a:srgbClr val="ECF4FF"/>
          </a:solidFill>
          <a:ln w="6350">
            <a:solidFill>
              <a:srgbClr val="202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altLang="en-US" sz="2100" b="1" i="0" dirty="0">
                <a:solidFill>
                  <a:srgbClr val="5585B5"/>
                </a:solidFill>
                <a:latin typeface="微软雅黑" panose="020B0503020204020204" pitchFamily="34" charset="-122"/>
                <a:ea typeface="微软雅黑" panose="020B0503020204020204" pitchFamily="34" charset="-122"/>
              </a:rPr>
              <a:t>计算方法</a:t>
            </a:r>
          </a:p>
        </p:txBody>
      </p:sp>
      <p:sp>
        <p:nvSpPr>
          <p:cNvPr id="8" name="New shape"/>
          <p:cNvSpPr/>
          <p:nvPr/>
        </p:nvSpPr>
        <p:spPr>
          <a:xfrm>
            <a:off x="7786277" y="2852936"/>
            <a:ext cx="3062254" cy="3269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nSpc>
                <a:spcPct val="150000"/>
              </a:lnSpc>
            </a:pPr>
            <a:r>
              <a:rPr lang="zh-CN" altLang="en-US" sz="2000" b="0" i="0" dirty="0">
                <a:solidFill>
                  <a:srgbClr val="000000"/>
                </a:solidFill>
                <a:latin typeface="微软雅黑" panose="020B0503020204020204" pitchFamily="34" charset="-122"/>
                <a:ea typeface="微软雅黑" panose="020B0503020204020204" pitchFamily="34" charset="-122"/>
              </a:rPr>
              <a:t>通过分析模型拟合度，我们可以了解模型的优劣，选择最优的模型进行预测，同时也可以检查数据是否存在异常，提高数据分析的准确性。</a:t>
            </a:r>
          </a:p>
          <a:p>
            <a:pPr indent="457200" algn="l">
              <a:lnSpc>
                <a:spcPct val="150000"/>
              </a:lnSpc>
            </a:pPr>
            <a:endParaRPr sz="2000" b="0" i="0" dirty="0">
              <a:solidFill>
                <a:srgbClr val="000000"/>
              </a:solidFill>
              <a:latin typeface="微软雅黑" panose="020B0503020204020204" pitchFamily="34" charset="-122"/>
              <a:ea typeface="微软雅黑" panose="020B0503020204020204" pitchFamily="34" charset="-122"/>
            </a:endParaRPr>
          </a:p>
        </p:txBody>
      </p:sp>
      <p:sp>
        <p:nvSpPr>
          <p:cNvPr id="9" name="New shape"/>
          <p:cNvSpPr/>
          <p:nvPr/>
        </p:nvSpPr>
        <p:spPr>
          <a:xfrm>
            <a:off x="7867313" y="1953629"/>
            <a:ext cx="2879741" cy="550122"/>
          </a:xfrm>
          <a:prstGeom prst="roundRect">
            <a:avLst>
              <a:gd name="adj" fmla="val 10888"/>
            </a:avLst>
          </a:prstGeom>
          <a:solidFill>
            <a:srgbClr val="ECF4FF"/>
          </a:solidFill>
          <a:ln w="6350">
            <a:solidFill>
              <a:srgbClr val="202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altLang="en-US" sz="2100" b="1" i="0" dirty="0">
                <a:solidFill>
                  <a:srgbClr val="5585B5"/>
                </a:solidFill>
                <a:latin typeface="微软雅黑" panose="020B0503020204020204" pitchFamily="34" charset="-122"/>
                <a:ea typeface="微软雅黑" panose="020B0503020204020204" pitchFamily="34" charset="-122"/>
              </a:rPr>
              <a:t>应用价值</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43396"/>
            <a:ext cx="9369360" cy="703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dirty="0">
                <a:solidFill>
                  <a:srgbClr val="000000"/>
                </a:solidFill>
                <a:latin typeface="微软雅黑" panose="020B0503020204020204" pitchFamily="34" charset="-122"/>
                <a:ea typeface="微软雅黑" panose="020B0503020204020204" pitchFamily="34" charset="-122"/>
              </a:rPr>
              <a:t>回归方程</a:t>
            </a:r>
            <a:endParaRPr sz="3000" b="1" i="0" dirty="0">
              <a:solidFill>
                <a:srgbClr val="0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67B7949A-32A2-F78B-F914-1C140C6E11B1}"/>
              </a:ext>
            </a:extLst>
          </p:cNvPr>
          <p:cNvPicPr>
            <a:picLocks noChangeAspect="1"/>
          </p:cNvPicPr>
          <p:nvPr/>
        </p:nvPicPr>
        <p:blipFill>
          <a:blip r:embed="rId5"/>
          <a:stretch>
            <a:fillRect/>
          </a:stretch>
        </p:blipFill>
        <p:spPr>
          <a:xfrm>
            <a:off x="3647728" y="206709"/>
            <a:ext cx="4692179" cy="495240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B47545-09E5-2337-E206-65B66B3FB05C}"/>
                  </a:ext>
                </a:extLst>
              </p:cNvPr>
              <p:cNvSpPr txBox="1"/>
              <p:nvPr/>
            </p:nvSpPr>
            <p:spPr>
              <a:xfrm>
                <a:off x="3048000" y="5373216"/>
                <a:ext cx="6096000" cy="910634"/>
              </a:xfrm>
              <a:prstGeom prst="rect">
                <a:avLst/>
              </a:prstGeom>
              <a:noFill/>
            </p:spPr>
            <p:txBody>
              <a:bodyPr wrap="square">
                <a:spAutoFit/>
              </a:bodyPr>
              <a:lstStyle/>
              <a:p>
                <a:r>
                  <a:rPr lang="en-US" altLang="zh-CN" dirty="0"/>
                  <a:t>Z</a:t>
                </a:r>
                <a14:m>
                  <m:oMath xmlns:m="http://schemas.openxmlformats.org/officeDocument/2006/math">
                    <m:r>
                      <a:rPr lang="zh-CN" altLang="en-US" i="0">
                        <a:latin typeface="Cambria Math" panose="02040503050406030204" pitchFamily="18" charset="0"/>
                      </a:rPr>
                      <m:t>=0.364</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+0.201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+−0.185</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3</m:t>
                        </m:r>
                      </m:sub>
                    </m:sSub>
                    <m:r>
                      <a:rPr lang="zh-CN" altLang="en-US" i="0">
                        <a:latin typeface="Cambria Math" panose="02040503050406030204" pitchFamily="18" charset="0"/>
                      </a:rPr>
                      <m:t>+0.076</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4</m:t>
                        </m:r>
                      </m:sub>
                    </m:sSub>
                    <m:r>
                      <a:rPr lang="zh-CN" altLang="en-US" i="0">
                        <a:latin typeface="Cambria Math" panose="02040503050406030204" pitchFamily="18" charset="0"/>
                      </a:rPr>
                      <m:t>+−0.286</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5</m:t>
                        </m:r>
                      </m:sub>
                    </m:sSub>
                    <m:r>
                      <a:rPr lang="zh-CN" altLang="en-US" i="0">
                        <a:latin typeface="Cambria Math" panose="02040503050406030204" pitchFamily="18" charset="0"/>
                      </a:rPr>
                      <m:t>+0.332</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6</m:t>
                        </m:r>
                      </m:sub>
                    </m:sSub>
                    <m:r>
                      <a:rPr lang="zh-CN" altLang="en-US" i="0">
                        <a:latin typeface="Cambria Math" panose="02040503050406030204" pitchFamily="18" charset="0"/>
                      </a:rPr>
                      <m:t>+0.286</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7</m:t>
                        </m:r>
                      </m:sub>
                    </m:sSub>
                    <m:r>
                      <a:rPr lang="zh-CN" altLang="en-US" i="0">
                        <a:latin typeface="Cambria Math" panose="02040503050406030204" pitchFamily="18" charset="0"/>
                      </a:rPr>
                      <m:t>−0.075</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8</m:t>
                        </m:r>
                      </m:sub>
                    </m:sSub>
                    <m:r>
                      <a:rPr lang="zh-CN" altLang="en-US" i="0">
                        <a:latin typeface="Cambria Math" panose="02040503050406030204" pitchFamily="18" charset="0"/>
                      </a:rPr>
                      <m:t>+0.001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9</m:t>
                        </m:r>
                      </m:sub>
                    </m:sSub>
                    <m:r>
                      <a:rPr lang="zh-CN" altLang="en-US" i="0">
                        <a:latin typeface="Cambria Math" panose="02040503050406030204" pitchFamily="18" charset="0"/>
                      </a:rPr>
                      <m:t>+0.151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10</m:t>
                        </m:r>
                      </m:sub>
                    </m:sSub>
                    <m:r>
                      <a:rPr lang="zh-CN" altLang="en-US" i="0">
                        <a:latin typeface="Cambria Math" panose="02040503050406030204" pitchFamily="18" charset="0"/>
                      </a:rPr>
                      <m:t>+0.381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11</m:t>
                        </m:r>
                      </m:sub>
                    </m:sSub>
                    <m:r>
                      <a:rPr lang="zh-CN" altLang="en-US" i="0">
                        <a:latin typeface="Cambria Math" panose="02040503050406030204" pitchFamily="18" charset="0"/>
                      </a:rPr>
                      <m:t>−0.136</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12</m:t>
                        </m:r>
                      </m:sub>
                    </m:sSub>
                    <m:r>
                      <a:rPr lang="zh-CN" altLang="en-US" i="0">
                        <a:latin typeface="Cambria Math" panose="02040503050406030204" pitchFamily="18" charset="0"/>
                      </a:rPr>
                      <m:t>−0.045</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13</m:t>
                        </m:r>
                      </m:sub>
                    </m:sSub>
                  </m:oMath>
                </a14:m>
                <a:endParaRPr lang="zh-CN" altLang="en-US" dirty="0"/>
              </a:p>
            </p:txBody>
          </p:sp>
        </mc:Choice>
        <mc:Fallback xmlns="">
          <p:sp>
            <p:nvSpPr>
              <p:cNvPr id="13" name="文本框 12">
                <a:extLst>
                  <a:ext uri="{FF2B5EF4-FFF2-40B4-BE49-F238E27FC236}">
                    <a16:creationId xmlns:a16="http://schemas.microsoft.com/office/drawing/2014/main" id="{51B47545-09E5-2337-E206-65B66B3FB05C}"/>
                  </a:ext>
                </a:extLst>
              </p:cNvPr>
              <p:cNvSpPr txBox="1">
                <a:spLocks noRot="1" noChangeAspect="1" noMove="1" noResize="1" noEditPoints="1" noAdjustHandles="1" noChangeArrowheads="1" noChangeShapeType="1" noTextEdit="1"/>
              </p:cNvSpPr>
              <p:nvPr/>
            </p:nvSpPr>
            <p:spPr>
              <a:xfrm>
                <a:off x="3048000" y="5373216"/>
                <a:ext cx="6096000" cy="910634"/>
              </a:xfrm>
              <a:prstGeom prst="rect">
                <a:avLst/>
              </a:prstGeom>
              <a:blipFill>
                <a:blip r:embed="rId6"/>
                <a:stretch>
                  <a:fillRect l="-800" t="-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829356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7"/>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8"/>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模型摘要与回归分析结果</a:t>
            </a:r>
          </a:p>
        </p:txBody>
      </p:sp>
      <p:grpSp>
        <p:nvGrpSpPr>
          <p:cNvPr id="26" name="组合 25">
            <a:extLst>
              <a:ext uri="{FF2B5EF4-FFF2-40B4-BE49-F238E27FC236}">
                <a16:creationId xmlns:a16="http://schemas.microsoft.com/office/drawing/2014/main" id="{43B0C1F1-24A7-8ED6-4A75-2CA2C39A1BA5}"/>
              </a:ext>
            </a:extLst>
          </p:cNvPr>
          <p:cNvGrpSpPr/>
          <p:nvPr/>
        </p:nvGrpSpPr>
        <p:grpSpPr>
          <a:xfrm>
            <a:off x="2063552" y="4965512"/>
            <a:ext cx="7704856" cy="1649025"/>
            <a:chOff x="2207568" y="4941168"/>
            <a:chExt cx="6408712" cy="1649025"/>
          </a:xfrm>
        </p:grpSpPr>
        <p:grpSp>
          <p:nvGrpSpPr>
            <p:cNvPr id="21" name="组合 20">
              <a:extLst>
                <a:ext uri="{FF2B5EF4-FFF2-40B4-BE49-F238E27FC236}">
                  <a16:creationId xmlns:a16="http://schemas.microsoft.com/office/drawing/2014/main" id="{8D370E09-92A8-2CDC-5B60-9AAD1C97AD1E}"/>
                </a:ext>
              </a:extLst>
            </p:cNvPr>
            <p:cNvGrpSpPr/>
            <p:nvPr>
              <p:custDataLst>
                <p:tags r:id="rId1"/>
              </p:custDataLst>
            </p:nvPr>
          </p:nvGrpSpPr>
          <p:grpSpPr>
            <a:xfrm>
              <a:off x="2207568" y="4941168"/>
              <a:ext cx="6408712" cy="1649025"/>
              <a:chOff x="11981" y="2905"/>
              <a:chExt cx="3499" cy="5556"/>
            </a:xfrm>
          </p:grpSpPr>
          <p:sp>
            <p:nvSpPr>
              <p:cNvPr id="23" name="矩形 22">
                <a:extLst>
                  <a:ext uri="{FF2B5EF4-FFF2-40B4-BE49-F238E27FC236}">
                    <a16:creationId xmlns:a16="http://schemas.microsoft.com/office/drawing/2014/main" id="{7EB191C4-E778-1EE5-7AF4-E482917B86C9}"/>
                  </a:ext>
                </a:extLst>
              </p:cNvPr>
              <p:cNvSpPr/>
              <p:nvPr>
                <p:custDataLst>
                  <p:tags r:id="rId2"/>
                </p:custDataLst>
              </p:nvPr>
            </p:nvSpPr>
            <p:spPr>
              <a:xfrm>
                <a:off x="11982" y="2905"/>
                <a:ext cx="3498" cy="5556"/>
              </a:xfrm>
              <a:prstGeom prst="rect">
                <a:avLst/>
              </a:prstGeom>
              <a:pattFill prst="dotGrid">
                <a:fgClr>
                  <a:schemeClr val="accent1">
                    <a:lumMod val="20000"/>
                    <a:lumOff val="80000"/>
                  </a:schemeClr>
                </a:fgClr>
                <a:bgClr>
                  <a:schemeClr val="lt1"/>
                </a:bgClr>
              </a:patt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lumMod val="50000"/>
                      </a:schemeClr>
                    </a:solidFill>
                  </a:rPr>
                  <a:t> </a:t>
                </a:r>
              </a:p>
            </p:txBody>
          </p:sp>
          <p:sp>
            <p:nvSpPr>
              <p:cNvPr id="24" name="任意多边形 6">
                <a:extLst>
                  <a:ext uri="{FF2B5EF4-FFF2-40B4-BE49-F238E27FC236}">
                    <a16:creationId xmlns:a16="http://schemas.microsoft.com/office/drawing/2014/main" id="{5C8055A2-6B1A-AD2A-D133-F2288F3B2BBD}"/>
                  </a:ext>
                </a:extLst>
              </p:cNvPr>
              <p:cNvSpPr/>
              <p:nvPr>
                <p:custDataLst>
                  <p:tags r:id="rId3"/>
                </p:custDataLst>
              </p:nvPr>
            </p:nvSpPr>
            <p:spPr>
              <a:xfrm>
                <a:off x="11981" y="7656"/>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任意多边形 7">
                <a:extLst>
                  <a:ext uri="{FF2B5EF4-FFF2-40B4-BE49-F238E27FC236}">
                    <a16:creationId xmlns:a16="http://schemas.microsoft.com/office/drawing/2014/main" id="{95E7B169-24ED-952F-DE97-4A5CFFD3F7D3}"/>
                  </a:ext>
                </a:extLst>
              </p:cNvPr>
              <p:cNvSpPr/>
              <p:nvPr>
                <p:custDataLst>
                  <p:tags r:id="rId4"/>
                </p:custDataLst>
              </p:nvPr>
            </p:nvSpPr>
            <p:spPr>
              <a:xfrm rot="10800000">
                <a:off x="14656" y="2905"/>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文本框 18">
              <a:extLst>
                <a:ext uri="{FF2B5EF4-FFF2-40B4-BE49-F238E27FC236}">
                  <a16:creationId xmlns:a16="http://schemas.microsoft.com/office/drawing/2014/main" id="{FF7ED1B6-9A05-DC5C-5ACF-8392C93A6349}"/>
                </a:ext>
              </a:extLst>
            </p:cNvPr>
            <p:cNvSpPr txBox="1"/>
            <p:nvPr/>
          </p:nvSpPr>
          <p:spPr>
            <a:xfrm>
              <a:off x="2491182" y="5112865"/>
              <a:ext cx="6096000" cy="1200329"/>
            </a:xfrm>
            <a:prstGeom prst="rect">
              <a:avLst/>
            </a:prstGeom>
            <a:noFill/>
          </p:spPr>
          <p:txBody>
            <a:bodyPr wrap="square">
              <a:spAutoFit/>
            </a:bodyPr>
            <a:lstStyle/>
            <a:p>
              <a:pPr indent="457200"/>
              <a:r>
                <a:rPr lang="zh-CN" altLang="en-US" dirty="0"/>
                <a:t>表2显示，模型的拟合度极高，自变量与因变量之间存在很强的线性关系，说明模型能很好地解释因变量的变异，拟合效果优秀。标准误差较小，预测精度高。自变量涵盖经济、社会、人口等多个方面，增强了模型的解释力和预测能力。</a:t>
              </a:r>
            </a:p>
          </p:txBody>
        </p:sp>
      </p:grpSp>
      <p:pic>
        <p:nvPicPr>
          <p:cNvPr id="7" name="图片 6">
            <a:extLst>
              <a:ext uri="{FF2B5EF4-FFF2-40B4-BE49-F238E27FC236}">
                <a16:creationId xmlns:a16="http://schemas.microsoft.com/office/drawing/2014/main" id="{43DBCAB0-AFEC-7B72-F2E7-EE8DC7EBE7EE}"/>
              </a:ext>
            </a:extLst>
          </p:cNvPr>
          <p:cNvPicPr>
            <a:picLocks noChangeAspect="1"/>
          </p:cNvPicPr>
          <p:nvPr/>
        </p:nvPicPr>
        <p:blipFill>
          <a:blip r:embed="rId9"/>
          <a:stretch>
            <a:fillRect/>
          </a:stretch>
        </p:blipFill>
        <p:spPr>
          <a:xfrm>
            <a:off x="911424" y="1318942"/>
            <a:ext cx="10721522" cy="296803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04</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202580"/>
                </a:solidFill>
                <a:latin typeface="微软雅黑" panose="020B0503020204020204" charset="-122"/>
              </a:rPr>
              <a:t>聚类分析</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用系统聚类法</a:t>
            </a:r>
          </a:p>
        </p:txBody>
      </p:sp>
      <p:sp>
        <p:nvSpPr>
          <p:cNvPr id="4" name="New shape"/>
          <p:cNvSpPr/>
          <p:nvPr/>
        </p:nvSpPr>
        <p:spPr>
          <a:xfrm>
            <a:off x="1044000" y="2642138"/>
            <a:ext cx="3611840" cy="3908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b="1" i="0" dirty="0">
                <a:solidFill>
                  <a:srgbClr val="5585B5"/>
                </a:solidFill>
                <a:latin typeface="微软雅黑" panose="020B0503020204020204" pitchFamily="34" charset="-122"/>
                <a:ea typeface="微软雅黑" panose="020B0503020204020204" pitchFamily="34" charset="-122"/>
              </a:rPr>
              <a:t>系统聚类法的基本原理</a:t>
            </a:r>
            <a:endParaRPr lang="en-US" altLang="zh-CN" sz="2800" b="1" i="0" dirty="0">
              <a:solidFill>
                <a:srgbClr val="5585B5"/>
              </a:solidFill>
              <a:latin typeface="微软雅黑" panose="020B0503020204020204" pitchFamily="34" charset="-122"/>
              <a:ea typeface="微软雅黑" panose="020B0503020204020204" pitchFamily="34" charset="-122"/>
            </a:endParaRPr>
          </a:p>
          <a:p>
            <a:br>
              <a:rPr sz="2400" dirty="0">
                <a:latin typeface="微软雅黑" panose="020B0503020204020204" charset="-122"/>
              </a:rPr>
            </a:br>
            <a:r>
              <a:rPr lang="en-US" sz="2400" dirty="0">
                <a:latin typeface="微软雅黑" panose="020B0503020204020204" charset="-122"/>
              </a:rPr>
              <a:t>      </a:t>
            </a:r>
            <a:r>
              <a:rPr lang="zh-CN" altLang="en-US" sz="2400" b="0" i="0" dirty="0">
                <a:solidFill>
                  <a:srgbClr val="000000"/>
                </a:solidFill>
                <a:latin typeface="微软雅黑" panose="020B0503020204020204" pitchFamily="34" charset="-122"/>
                <a:ea typeface="微软雅黑" panose="020B0503020204020204" pitchFamily="34" charset="-122"/>
              </a:rPr>
              <a:t>系统聚类法是一种基于相似性度量的数据分类方法，将数据集中的每个样本视为一类，逐步合并最相似的类别，直到所有样本都被归入一类。</a:t>
            </a:r>
          </a:p>
          <a:p>
            <a:pPr algn="l"/>
            <a:endParaRPr sz="2400" dirty="0">
              <a:latin typeface="微软雅黑" panose="020B0503020204020204" charset="-122"/>
            </a:endParaRPr>
          </a:p>
        </p:txBody>
      </p:sp>
      <p:sp>
        <p:nvSpPr>
          <p:cNvPr id="5" name="New shape"/>
          <p:cNvSpPr/>
          <p:nvPr/>
        </p:nvSpPr>
        <p:spPr>
          <a:xfrm>
            <a:off x="4871864" y="884008"/>
            <a:ext cx="7139271" cy="6059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3600" b="1" i="0" dirty="0">
                <a:solidFill>
                  <a:srgbClr val="5585B5"/>
                </a:solidFill>
                <a:latin typeface="微软雅黑" panose="020B0503020204020204" pitchFamily="34" charset="-122"/>
                <a:ea typeface="微软雅黑" panose="020B0503020204020204" pitchFamily="34" charset="-122"/>
              </a:rPr>
              <a:t>系统聚类法的步骤流程</a:t>
            </a:r>
            <a:br>
              <a:rPr lang="zh-CN" altLang="en-US" sz="3200" dirty="0">
                <a:latin typeface="微软雅黑" panose="020B0503020204020204" pitchFamily="34" charset="-122"/>
                <a:ea typeface="微软雅黑" panose="020B0503020204020204" pitchFamily="34" charset="-122"/>
              </a:rPr>
            </a:br>
            <a:endParaRPr lang="zh-CN" altLang="en-US" sz="3200" dirty="0">
              <a:latin typeface="微软雅黑" panose="020B0503020204020204" pitchFamily="34" charset="-122"/>
              <a:ea typeface="微软雅黑" panose="020B0503020204020204" pitchFamily="34" charset="-122"/>
            </a:endParaRPr>
          </a:p>
          <a:p>
            <a:pPr algn="l">
              <a:lnSpc>
                <a:spcPct val="150000"/>
              </a:lnSpc>
            </a:pPr>
            <a:r>
              <a:rPr lang="zh-CN" altLang="en-US" sz="2400" b="0" i="0" dirty="0">
                <a:solidFill>
                  <a:srgbClr val="000000"/>
                </a:solidFill>
                <a:latin typeface="微软雅黑" panose="020B0503020204020204" pitchFamily="34" charset="-122"/>
                <a:ea typeface="微软雅黑" panose="020B0503020204020204" pitchFamily="34" charset="-122"/>
              </a:rPr>
              <a:t>系统聚类法的主要步骤包括：</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(1)</a:t>
            </a:r>
            <a:r>
              <a:rPr lang="zh-CN" altLang="en-US" sz="2400" b="0" i="0" dirty="0">
                <a:solidFill>
                  <a:srgbClr val="000000"/>
                </a:solidFill>
                <a:latin typeface="微软雅黑" panose="020B0503020204020204" pitchFamily="34" charset="-122"/>
                <a:ea typeface="微软雅黑" panose="020B0503020204020204" pitchFamily="34" charset="-122"/>
              </a:rPr>
              <a:t>对于数据进行标准化</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(2)</a:t>
            </a:r>
            <a:r>
              <a:rPr lang="zh-CN" altLang="en-US" sz="2400" b="0" i="0" dirty="0">
                <a:solidFill>
                  <a:srgbClr val="000000"/>
                </a:solidFill>
                <a:latin typeface="微软雅黑" panose="020B0503020204020204" pitchFamily="34" charset="-122"/>
                <a:ea typeface="微软雅黑" panose="020B0503020204020204" pitchFamily="34" charset="-122"/>
              </a:rPr>
              <a:t>计算</a:t>
            </a:r>
            <a:r>
              <a:rPr lang="en-US" altLang="zh-CN" sz="2400" b="0" i="0" dirty="0">
                <a:solidFill>
                  <a:srgbClr val="000000"/>
                </a:solidFill>
                <a:latin typeface="微软雅黑" panose="020B0503020204020204" pitchFamily="34" charset="-122"/>
                <a:ea typeface="微软雅黑" panose="020B0503020204020204" pitchFamily="34" charset="-122"/>
              </a:rPr>
              <a:t>31</a:t>
            </a:r>
            <a:r>
              <a:rPr lang="zh-CN" altLang="en-US" sz="2400" b="0" i="0" dirty="0">
                <a:solidFill>
                  <a:srgbClr val="000000"/>
                </a:solidFill>
                <a:latin typeface="微软雅黑" panose="020B0503020204020204" pitchFamily="34" charset="-122"/>
                <a:ea typeface="微软雅黑" panose="020B0503020204020204" pitchFamily="34" charset="-122"/>
              </a:rPr>
              <a:t>个省市两两间距离，得到初始的距离矩阵</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(3)</a:t>
            </a:r>
            <a:r>
              <a:rPr lang="zh-CN" altLang="en-US" sz="2400" b="0" i="0" dirty="0">
                <a:solidFill>
                  <a:srgbClr val="000000"/>
                </a:solidFill>
                <a:latin typeface="微软雅黑" panose="020B0503020204020204" pitchFamily="34" charset="-122"/>
                <a:ea typeface="微软雅黑" panose="020B0503020204020204" pitchFamily="34" charset="-122"/>
              </a:rPr>
              <a:t>对于得到的矩阵，每次合并类间距离最小的两个类为新的一个类</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(4)</a:t>
            </a:r>
            <a:r>
              <a:rPr lang="zh-CN" altLang="en-US" sz="2400" b="0" i="0" dirty="0">
                <a:solidFill>
                  <a:srgbClr val="000000"/>
                </a:solidFill>
                <a:latin typeface="微软雅黑" panose="020B0503020204020204" pitchFamily="34" charset="-122"/>
                <a:ea typeface="微软雅黑" panose="020B0503020204020204" pitchFamily="34" charset="-122"/>
              </a:rPr>
              <a:t>通过采用的方法来计算新类与其他类之间的距离</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(5)</a:t>
            </a:r>
            <a:r>
              <a:rPr lang="zh-CN" altLang="en-US" sz="2400" b="0" i="0" dirty="0">
                <a:solidFill>
                  <a:srgbClr val="000000"/>
                </a:solidFill>
                <a:latin typeface="微软雅黑" panose="020B0503020204020204" pitchFamily="34" charset="-122"/>
                <a:ea typeface="微软雅黑" panose="020B0503020204020204" pitchFamily="34" charset="-122"/>
              </a:rPr>
              <a:t>重复</a:t>
            </a:r>
            <a:r>
              <a:rPr lang="en-US" altLang="zh-CN" sz="2400" b="0" i="0" dirty="0">
                <a:solidFill>
                  <a:srgbClr val="000000"/>
                </a:solidFill>
                <a:latin typeface="微软雅黑" panose="020B0503020204020204" pitchFamily="34" charset="-122"/>
                <a:ea typeface="微软雅黑" panose="020B0503020204020204" pitchFamily="34" charset="-122"/>
              </a:rPr>
              <a:t>(3)</a:t>
            </a:r>
            <a:r>
              <a:rPr lang="zh-CN" altLang="en-US" sz="2400" b="0" i="0" dirty="0">
                <a:solidFill>
                  <a:srgbClr val="000000"/>
                </a:solidFill>
                <a:latin typeface="微软雅黑" panose="020B0503020204020204" pitchFamily="34" charset="-122"/>
                <a:ea typeface="微软雅黑" panose="020B0503020204020204" pitchFamily="34" charset="-122"/>
              </a:rPr>
              <a:t>、</a:t>
            </a:r>
            <a:r>
              <a:rPr lang="en-US" altLang="zh-CN" sz="2400" b="0" i="0" dirty="0">
                <a:solidFill>
                  <a:srgbClr val="000000"/>
                </a:solidFill>
                <a:latin typeface="微软雅黑" panose="020B0503020204020204" pitchFamily="34" charset="-122"/>
                <a:ea typeface="微软雅黑" panose="020B0503020204020204" pitchFamily="34" charset="-122"/>
              </a:rPr>
              <a:t>(4)</a:t>
            </a:r>
            <a:r>
              <a:rPr lang="zh-CN" altLang="en-US" sz="2400" b="0" i="0" dirty="0">
                <a:solidFill>
                  <a:srgbClr val="000000"/>
                </a:solidFill>
                <a:latin typeface="微软雅黑" panose="020B0503020204020204" pitchFamily="34" charset="-122"/>
                <a:ea typeface="微软雅黑" panose="020B0503020204020204" pitchFamily="34" charset="-122"/>
              </a:rPr>
              <a:t>步，直到类的个数为</a:t>
            </a:r>
            <a:r>
              <a:rPr lang="en-US" altLang="zh-CN" sz="2400" b="0" i="0" dirty="0">
                <a:solidFill>
                  <a:srgbClr val="000000"/>
                </a:solidFill>
                <a:latin typeface="微软雅黑" panose="020B0503020204020204" pitchFamily="34" charset="-122"/>
                <a:ea typeface="微软雅黑" panose="020B0503020204020204" pitchFamily="34" charset="-122"/>
              </a:rPr>
              <a:t>1</a:t>
            </a:r>
          </a:p>
          <a:p>
            <a:pPr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(6)</a:t>
            </a:r>
            <a:r>
              <a:rPr lang="zh-CN" altLang="en-US" sz="2400" b="0" i="0" dirty="0">
                <a:solidFill>
                  <a:srgbClr val="000000"/>
                </a:solidFill>
                <a:latin typeface="微软雅黑" panose="020B0503020204020204" pitchFamily="34" charset="-122"/>
                <a:ea typeface="微软雅黑" panose="020B0503020204020204" pitchFamily="34" charset="-122"/>
              </a:rPr>
              <a:t>画出谱系聚类图</a:t>
            </a:r>
          </a:p>
          <a:p>
            <a:pPr algn="l">
              <a:lnSpc>
                <a:spcPct val="150000"/>
              </a:lnSpc>
            </a:pPr>
            <a:endParaRPr lang="zh-CN" altLang="en-US" sz="2400" b="0" i="0" dirty="0">
              <a:solidFill>
                <a:srgbClr val="000000"/>
              </a:solidFill>
              <a:latin typeface="微软雅黑" panose="020B0503020204020204" pitchFamily="34" charset="-122"/>
              <a:ea typeface="微软雅黑" panose="020B0503020204020204" pitchFamily="34" charset="-122"/>
            </a:endParaRPr>
          </a:p>
        </p:txBody>
      </p:sp>
      <p:pic>
        <p:nvPicPr>
          <p:cNvPr id="7" name="New picture"/>
          <p:cNvPicPr/>
          <p:nvPr/>
        </p:nvPicPr>
        <p:blipFill>
          <a:blip r:embed="rId5"/>
          <a:srcRect/>
          <a:stretch>
            <a:fillRect/>
          </a:stretch>
        </p:blipFill>
        <p:spPr>
          <a:xfrm>
            <a:off x="1199456" y="1002177"/>
            <a:ext cx="3019832" cy="1540539"/>
          </a:xfrm>
          <a:prstGeom prst="rect">
            <a:avLst/>
          </a:prstGeom>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结果展示</a:t>
            </a:r>
          </a:p>
        </p:txBody>
      </p:sp>
      <p:pic>
        <p:nvPicPr>
          <p:cNvPr id="16" name="图片 15" descr="输出图片">
            <a:extLst>
              <a:ext uri="{FF2B5EF4-FFF2-40B4-BE49-F238E27FC236}">
                <a16:creationId xmlns:a16="http://schemas.microsoft.com/office/drawing/2014/main" id="{D0EEA4D7-1019-860E-B7D3-52B7D57C3D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361" y="875205"/>
            <a:ext cx="9775656" cy="5644395"/>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结果分析：社会经济指标差异</a:t>
            </a:r>
          </a:p>
        </p:txBody>
      </p:sp>
      <p:pic>
        <p:nvPicPr>
          <p:cNvPr id="13" name="图片 12">
            <a:extLst>
              <a:ext uri="{FF2B5EF4-FFF2-40B4-BE49-F238E27FC236}">
                <a16:creationId xmlns:a16="http://schemas.microsoft.com/office/drawing/2014/main" id="{BFD66991-7283-4CD5-955E-0C4CBC340B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800" y="1112278"/>
            <a:ext cx="4954860" cy="4954860"/>
          </a:xfrm>
          <a:prstGeom prst="rect">
            <a:avLst/>
          </a:prstGeom>
        </p:spPr>
      </p:pic>
      <p:sp>
        <p:nvSpPr>
          <p:cNvPr id="18" name="New shape">
            <a:extLst>
              <a:ext uri="{FF2B5EF4-FFF2-40B4-BE49-F238E27FC236}">
                <a16:creationId xmlns:a16="http://schemas.microsoft.com/office/drawing/2014/main" id="{B35BC5C5-14A6-1261-BF00-C6B89F57C6B1}"/>
              </a:ext>
            </a:extLst>
          </p:cNvPr>
          <p:cNvSpPr/>
          <p:nvPr/>
        </p:nvSpPr>
        <p:spPr>
          <a:xfrm>
            <a:off x="5447928" y="655703"/>
            <a:ext cx="6524520" cy="6675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gn="l"/>
            <a:r>
              <a:rPr lang="en-US" altLang="zh-CN" sz="2400" b="1" i="0" dirty="0">
                <a:solidFill>
                  <a:schemeClr val="tx2">
                    <a:lumMod val="60000"/>
                    <a:lumOff val="40000"/>
                  </a:schemeClr>
                </a:solidFill>
                <a:latin typeface="微软雅黑" panose="020B0503020204020204" pitchFamily="34" charset="-122"/>
                <a:ea typeface="微软雅黑" panose="020B0503020204020204" pitchFamily="34" charset="-122"/>
              </a:rPr>
              <a:t>1.</a:t>
            </a:r>
            <a:r>
              <a:rPr lang="zh-CN" altLang="en-US" sz="2400" b="1" i="0" dirty="0">
                <a:solidFill>
                  <a:schemeClr val="tx2">
                    <a:lumMod val="60000"/>
                    <a:lumOff val="40000"/>
                  </a:schemeClr>
                </a:solidFill>
                <a:latin typeface="微软雅黑" panose="020B0503020204020204" pitchFamily="34" charset="-122"/>
                <a:ea typeface="微软雅黑" panose="020B0503020204020204" pitchFamily="34" charset="-122"/>
              </a:rPr>
              <a:t>沿海发达省份</a:t>
            </a:r>
            <a:r>
              <a:rPr lang="zh-CN" altLang="en-US" sz="2400" b="0" i="0" dirty="0">
                <a:solidFill>
                  <a:srgbClr val="000000"/>
                </a:solidFill>
                <a:latin typeface="微软雅黑" panose="020B0503020204020204" pitchFamily="34" charset="-122"/>
                <a:ea typeface="微软雅黑" panose="020B0503020204020204" pitchFamily="34" charset="-122"/>
              </a:rPr>
              <a:t>（如广东、江苏、浙江）具有很高的相似性，表明它们在经济发展、科技创新和居民收入等方面均处于领先地位。</a:t>
            </a:r>
          </a:p>
          <a:p>
            <a:pPr indent="457200" algn="l">
              <a:lnSpc>
                <a:spcPct val="150000"/>
              </a:lnSpc>
            </a:pPr>
            <a:r>
              <a:rPr lang="en-US" altLang="zh-CN" sz="2400" b="1" i="0" dirty="0">
                <a:solidFill>
                  <a:schemeClr val="tx2">
                    <a:lumMod val="60000"/>
                    <a:lumOff val="40000"/>
                  </a:schemeClr>
                </a:solidFill>
                <a:latin typeface="微软雅黑" panose="020B0503020204020204" pitchFamily="34" charset="-122"/>
                <a:ea typeface="微软雅黑" panose="020B0503020204020204" pitchFamily="34" charset="-122"/>
              </a:rPr>
              <a:t>2.</a:t>
            </a:r>
            <a:r>
              <a:rPr lang="zh-CN" altLang="en-US" sz="2400" b="1" i="0" dirty="0">
                <a:solidFill>
                  <a:schemeClr val="tx2">
                    <a:lumMod val="60000"/>
                    <a:lumOff val="40000"/>
                  </a:schemeClr>
                </a:solidFill>
                <a:latin typeface="微软雅黑" panose="020B0503020204020204" pitchFamily="34" charset="-122"/>
                <a:ea typeface="微软雅黑" panose="020B0503020204020204" pitchFamily="34" charset="-122"/>
              </a:rPr>
              <a:t>直辖市</a:t>
            </a:r>
            <a:r>
              <a:rPr lang="zh-CN" altLang="en-US" sz="2400" b="0" i="0" dirty="0">
                <a:solidFill>
                  <a:srgbClr val="000000"/>
                </a:solidFill>
                <a:latin typeface="微软雅黑" panose="020B0503020204020204" pitchFamily="34" charset="-122"/>
                <a:ea typeface="微软雅黑" panose="020B0503020204020204" pitchFamily="34" charset="-122"/>
              </a:rPr>
              <a:t>（如北京和上海）具有独特的社会经济特征，聚类结果反映了它们的高等教育、科技和金融业的优势。</a:t>
            </a:r>
          </a:p>
          <a:p>
            <a:pPr indent="457200" algn="l">
              <a:lnSpc>
                <a:spcPct val="150000"/>
              </a:lnSpc>
            </a:pPr>
            <a:r>
              <a:rPr lang="en-US" altLang="zh-CN" sz="2400" b="1" i="0" dirty="0">
                <a:solidFill>
                  <a:schemeClr val="tx2">
                    <a:lumMod val="60000"/>
                    <a:lumOff val="40000"/>
                  </a:schemeClr>
                </a:solidFill>
                <a:latin typeface="微软雅黑" panose="020B0503020204020204" pitchFamily="34" charset="-122"/>
                <a:ea typeface="微软雅黑" panose="020B0503020204020204" pitchFamily="34" charset="-122"/>
              </a:rPr>
              <a:t>3.</a:t>
            </a:r>
            <a:r>
              <a:rPr lang="zh-CN" altLang="en-US" sz="2400" b="1" i="0" dirty="0">
                <a:solidFill>
                  <a:schemeClr val="tx2">
                    <a:lumMod val="60000"/>
                    <a:lumOff val="40000"/>
                  </a:schemeClr>
                </a:solidFill>
                <a:latin typeface="微软雅黑" panose="020B0503020204020204" pitchFamily="34" charset="-122"/>
                <a:ea typeface="微软雅黑" panose="020B0503020204020204" pitchFamily="34" charset="-122"/>
              </a:rPr>
              <a:t>中等发达地区</a:t>
            </a:r>
            <a:r>
              <a:rPr lang="zh-CN" altLang="en-US" sz="2400" b="0" i="0" dirty="0">
                <a:solidFill>
                  <a:srgbClr val="000000"/>
                </a:solidFill>
                <a:latin typeface="微软雅黑" panose="020B0503020204020204" pitchFamily="34" charset="-122"/>
                <a:ea typeface="微软雅黑" panose="020B0503020204020204" pitchFamily="34" charset="-122"/>
              </a:rPr>
              <a:t>（如山东、福建）在多项指标上表现出相似性，聚类结果表明这些地区在经济和社会发展上处于中间水平。</a:t>
            </a:r>
          </a:p>
          <a:p>
            <a:pPr indent="457200" algn="l">
              <a:lnSpc>
                <a:spcPct val="150000"/>
              </a:lnSpc>
            </a:pPr>
            <a:r>
              <a:rPr lang="en-US" altLang="zh-CN" sz="2400" b="1" i="0" dirty="0">
                <a:solidFill>
                  <a:schemeClr val="tx2">
                    <a:lumMod val="60000"/>
                    <a:lumOff val="40000"/>
                  </a:schemeClr>
                </a:solidFill>
                <a:latin typeface="微软雅黑" panose="020B0503020204020204" pitchFamily="34" charset="-122"/>
                <a:ea typeface="微软雅黑" panose="020B0503020204020204" pitchFamily="34" charset="-122"/>
              </a:rPr>
              <a:t>4.</a:t>
            </a:r>
            <a:r>
              <a:rPr lang="zh-CN" altLang="en-US" sz="2400" b="1" i="0" dirty="0">
                <a:solidFill>
                  <a:schemeClr val="tx2">
                    <a:lumMod val="60000"/>
                    <a:lumOff val="40000"/>
                  </a:schemeClr>
                </a:solidFill>
                <a:latin typeface="微软雅黑" panose="020B0503020204020204" pitchFamily="34" charset="-122"/>
                <a:ea typeface="微软雅黑" panose="020B0503020204020204" pitchFamily="34" charset="-122"/>
              </a:rPr>
              <a:t>西部省份和东北省份</a:t>
            </a:r>
            <a:r>
              <a:rPr lang="zh-CN" altLang="en-US" sz="2400" b="0" i="0" dirty="0">
                <a:solidFill>
                  <a:srgbClr val="000000"/>
                </a:solidFill>
                <a:latin typeface="微软雅黑" panose="020B0503020204020204" pitchFamily="34" charset="-122"/>
                <a:ea typeface="微软雅黑" panose="020B0503020204020204" pitchFamily="34" charset="-122"/>
              </a:rPr>
              <a:t>由于经济发展较晚，整体发展水平较低，在聚类中表现为一个较大的簇，显示了这些地区在多个方面的相似性。 </a:t>
            </a:r>
          </a:p>
          <a:p>
            <a:pPr indent="457200" algn="l">
              <a:lnSpc>
                <a:spcPct val="150000"/>
              </a:lnSpc>
            </a:pPr>
            <a:endParaRPr lang="zh-CN" altLang="en-US" sz="2400" b="0" i="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05</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202580"/>
                </a:solidFill>
                <a:latin typeface="微软雅黑" panose="020B0503020204020204" charset="-122"/>
              </a:rPr>
              <a:t>主成分分析(PCA)</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41542"/>
            <a:ext cx="9369360" cy="906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4000" b="1" i="0" dirty="0">
                <a:solidFill>
                  <a:srgbClr val="000000"/>
                </a:solidFill>
                <a:latin typeface="微软雅黑" panose="020B0503020204020204" pitchFamily="34" charset="-122"/>
                <a:ea typeface="微软雅黑" panose="020B0503020204020204" pitchFamily="34" charset="-122"/>
              </a:rPr>
              <a:t>PCA</a:t>
            </a:r>
            <a:r>
              <a:rPr lang="zh-CN" altLang="en-US" sz="4000" b="1" i="0" dirty="0">
                <a:solidFill>
                  <a:srgbClr val="000000"/>
                </a:solidFill>
                <a:latin typeface="微软雅黑" panose="020B0503020204020204" pitchFamily="34" charset="-122"/>
                <a:ea typeface="微软雅黑" panose="020B0503020204020204" pitchFamily="34" charset="-122"/>
              </a:rPr>
              <a:t>方法介绍</a:t>
            </a:r>
          </a:p>
        </p:txBody>
      </p:sp>
      <p:sp>
        <p:nvSpPr>
          <p:cNvPr id="4" name="New shape"/>
          <p:cNvSpPr/>
          <p:nvPr/>
        </p:nvSpPr>
        <p:spPr>
          <a:xfrm>
            <a:off x="1170999" y="1484784"/>
            <a:ext cx="3132015" cy="42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altLang="zh-CN" sz="3600" b="1" i="0" dirty="0">
                <a:solidFill>
                  <a:srgbClr val="5585B5"/>
                </a:solidFill>
                <a:latin typeface="微软雅黑" panose="020B0503020204020204" pitchFamily="34" charset="-122"/>
                <a:ea typeface="微软雅黑" panose="020B0503020204020204" pitchFamily="34" charset="-122"/>
              </a:rPr>
              <a:t>PCA</a:t>
            </a:r>
            <a:r>
              <a:rPr lang="zh-CN" altLang="en-US" sz="3600" b="1" i="0" dirty="0">
                <a:solidFill>
                  <a:srgbClr val="5585B5"/>
                </a:solidFill>
                <a:latin typeface="微软雅黑" panose="020B0503020204020204" pitchFamily="34" charset="-122"/>
                <a:ea typeface="微软雅黑" panose="020B0503020204020204" pitchFamily="34" charset="-122"/>
              </a:rPr>
              <a:t>基本概念</a:t>
            </a:r>
            <a:br>
              <a:rPr lang="zh-CN" altLang="en-US" sz="3200" dirty="0">
                <a:latin typeface="微软雅黑" panose="020B0503020204020204" pitchFamily="34" charset="-122"/>
                <a:ea typeface="微软雅黑" panose="020B0503020204020204" pitchFamily="34" charset="-122"/>
              </a:rPr>
            </a:br>
            <a:endParaRPr lang="zh-CN" altLang="en-US" sz="3200" dirty="0">
              <a:latin typeface="微软雅黑" panose="020B0503020204020204" pitchFamily="34" charset="-122"/>
              <a:ea typeface="微软雅黑" panose="020B0503020204020204" pitchFamily="34" charset="-122"/>
            </a:endParaRPr>
          </a:p>
          <a:p>
            <a:pPr indent="457200"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PCA</a:t>
            </a:r>
            <a:r>
              <a:rPr lang="zh-CN" altLang="en-US" sz="2400" b="0" i="0" dirty="0">
                <a:solidFill>
                  <a:srgbClr val="000000"/>
                </a:solidFill>
                <a:latin typeface="微软雅黑" panose="020B0503020204020204" pitchFamily="34" charset="-122"/>
                <a:ea typeface="微软雅黑" panose="020B0503020204020204" pitchFamily="34" charset="-122"/>
              </a:rPr>
              <a:t>，全称主成分分析，是一种统计方法，用于降低数据的维度，同时保留数据集中的主要变异性。</a:t>
            </a:r>
          </a:p>
          <a:p>
            <a:pPr algn="l"/>
            <a:endParaRPr sz="2400" b="0"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4260155" y="1484784"/>
            <a:ext cx="3034138" cy="483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altLang="zh-CN" sz="3600" b="1" i="0" dirty="0">
                <a:solidFill>
                  <a:srgbClr val="5585B5"/>
                </a:solidFill>
                <a:latin typeface="微软雅黑" panose="020B0503020204020204" pitchFamily="34" charset="-122"/>
                <a:ea typeface="微软雅黑" panose="020B0503020204020204" pitchFamily="34" charset="-122"/>
              </a:rPr>
              <a:t>PCA</a:t>
            </a:r>
            <a:r>
              <a:rPr lang="zh-CN" altLang="en-US" sz="3600" b="1" i="0" dirty="0">
                <a:solidFill>
                  <a:srgbClr val="5585B5"/>
                </a:solidFill>
                <a:latin typeface="微软雅黑" panose="020B0503020204020204" pitchFamily="34" charset="-122"/>
                <a:ea typeface="微软雅黑" panose="020B0503020204020204" pitchFamily="34" charset="-122"/>
              </a:rPr>
              <a:t>计算步骤</a:t>
            </a:r>
            <a:br>
              <a:rPr lang="zh-CN" altLang="en-US" sz="3200" dirty="0">
                <a:latin typeface="微软雅黑" panose="020B0503020204020204" pitchFamily="34" charset="-122"/>
                <a:ea typeface="微软雅黑" panose="020B0503020204020204" pitchFamily="34" charset="-122"/>
              </a:rPr>
            </a:br>
            <a:endParaRPr lang="zh-CN" altLang="en-US" sz="3200" dirty="0">
              <a:latin typeface="微软雅黑" panose="020B0503020204020204" pitchFamily="34" charset="-122"/>
              <a:ea typeface="微软雅黑" panose="020B0503020204020204" pitchFamily="34" charset="-122"/>
            </a:endParaRPr>
          </a:p>
          <a:p>
            <a:pPr indent="457200"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PCA</a:t>
            </a:r>
            <a:r>
              <a:rPr lang="zh-CN" altLang="en-US" sz="2400" b="0" i="0" dirty="0">
                <a:solidFill>
                  <a:srgbClr val="000000"/>
                </a:solidFill>
                <a:latin typeface="微软雅黑" panose="020B0503020204020204" pitchFamily="34" charset="-122"/>
                <a:ea typeface="微软雅黑" panose="020B0503020204020204" pitchFamily="34" charset="-122"/>
              </a:rPr>
              <a:t>的计算步骤主要包括：标准化数据、计算协方差矩阵、求出协方差矩阵的特征值和特征向量、选择主成分。</a:t>
            </a:r>
          </a:p>
          <a:p>
            <a:pPr algn="l"/>
            <a:endParaRPr sz="2400" b="0" i="0" dirty="0">
              <a:solidFill>
                <a:srgbClr val="000000"/>
              </a:solidFill>
              <a:latin typeface="微软雅黑" panose="020B0503020204020204" pitchFamily="34" charset="-122"/>
              <a:ea typeface="微软雅黑" panose="020B0503020204020204" pitchFamily="34" charset="-122"/>
            </a:endParaRPr>
          </a:p>
        </p:txBody>
      </p:sp>
      <p:sp>
        <p:nvSpPr>
          <p:cNvPr id="6" name="New shape"/>
          <p:cNvSpPr/>
          <p:nvPr/>
        </p:nvSpPr>
        <p:spPr>
          <a:xfrm>
            <a:off x="7392781" y="1450082"/>
            <a:ext cx="3132015" cy="5386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altLang="zh-CN" sz="3600" b="1" i="0" dirty="0">
                <a:solidFill>
                  <a:srgbClr val="5585B5"/>
                </a:solidFill>
                <a:latin typeface="微软雅黑" panose="020B0503020204020204" pitchFamily="34" charset="-122"/>
                <a:ea typeface="微软雅黑" panose="020B0503020204020204" pitchFamily="34" charset="-122"/>
              </a:rPr>
              <a:t>PCA</a:t>
            </a:r>
            <a:r>
              <a:rPr lang="zh-CN" altLang="en-US" sz="3600" b="1" i="0" dirty="0">
                <a:solidFill>
                  <a:srgbClr val="5585B5"/>
                </a:solidFill>
                <a:latin typeface="微软雅黑" panose="020B0503020204020204" pitchFamily="34" charset="-122"/>
                <a:ea typeface="微软雅黑" panose="020B0503020204020204" pitchFamily="34" charset="-122"/>
              </a:rPr>
              <a:t>应用场景</a:t>
            </a:r>
            <a:br>
              <a:rPr lang="zh-CN" altLang="en-US" sz="3200" dirty="0">
                <a:latin typeface="微软雅黑" panose="020B0503020204020204" pitchFamily="34" charset="-122"/>
                <a:ea typeface="微软雅黑" panose="020B0503020204020204" pitchFamily="34" charset="-122"/>
              </a:rPr>
            </a:br>
            <a:endParaRPr lang="zh-CN" altLang="en-US" sz="3200" dirty="0">
              <a:latin typeface="微软雅黑" panose="020B0503020204020204" pitchFamily="34" charset="-122"/>
              <a:ea typeface="微软雅黑" panose="020B0503020204020204" pitchFamily="34" charset="-122"/>
            </a:endParaRPr>
          </a:p>
          <a:p>
            <a:pPr indent="457200" algn="l">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rPr>
              <a:t>PCA</a:t>
            </a:r>
            <a:r>
              <a:rPr lang="zh-CN" altLang="en-US" sz="2400" b="0" i="0" dirty="0">
                <a:solidFill>
                  <a:srgbClr val="000000"/>
                </a:solidFill>
                <a:latin typeface="微软雅黑" panose="020B0503020204020204" pitchFamily="34" charset="-122"/>
                <a:ea typeface="微软雅黑" panose="020B0503020204020204" pitchFamily="34" charset="-122"/>
              </a:rPr>
              <a:t>广泛应用于各个领域，如金融风险评估、市场细分、图像处理等，通过降维技术，帮助人们从大量复杂数据中提取关键信息。</a:t>
            </a:r>
          </a:p>
          <a:p>
            <a:pPr algn="l"/>
            <a:endParaRPr sz="2400" b="0" i="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41542"/>
            <a:ext cx="9369360" cy="906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4000" b="1" i="0" dirty="0">
                <a:solidFill>
                  <a:srgbClr val="000000"/>
                </a:solidFill>
                <a:latin typeface="微软雅黑" panose="020B0503020204020204" pitchFamily="34" charset="-122"/>
                <a:ea typeface="微软雅黑" panose="020B0503020204020204" pitchFamily="34" charset="-122"/>
              </a:rPr>
              <a:t>累计贡献率</a:t>
            </a:r>
          </a:p>
        </p:txBody>
      </p:sp>
      <p:sp>
        <p:nvSpPr>
          <p:cNvPr id="4" name="New shape"/>
          <p:cNvSpPr/>
          <p:nvPr/>
        </p:nvSpPr>
        <p:spPr>
          <a:xfrm>
            <a:off x="8328248" y="524326"/>
            <a:ext cx="3672408" cy="6501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3200" i="0" dirty="0">
                <a:solidFill>
                  <a:srgbClr val="5585B5"/>
                </a:solidFill>
                <a:latin typeface="微软雅黑" panose="020B0503020204020204" pitchFamily="34" charset="-122"/>
                <a:ea typeface="微软雅黑" panose="020B0503020204020204" pitchFamily="34" charset="-122"/>
              </a:rPr>
              <a:t>累计贡献率</a:t>
            </a:r>
            <a:br>
              <a:rPr lang="zh-CN" altLang="en-US" sz="2800" dirty="0">
                <a:latin typeface="微软雅黑" panose="020B0503020204020204" pitchFamily="34" charset="-122"/>
                <a:ea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endParaRPr>
          </a:p>
          <a:p>
            <a:pPr indent="457200" algn="l">
              <a:lnSpc>
                <a:spcPct val="150000"/>
              </a:lnSpc>
            </a:pPr>
            <a:r>
              <a:rPr lang="zh-CN" altLang="en-US" sz="2000" i="0" dirty="0">
                <a:solidFill>
                  <a:srgbClr val="000000"/>
                </a:solidFill>
                <a:latin typeface="微软雅黑" panose="020B0503020204020204" pitchFamily="34" charset="-122"/>
                <a:ea typeface="微软雅黑" panose="020B0503020204020204" pitchFamily="34" charset="-122"/>
              </a:rPr>
              <a:t>累计贡献率是主成分分析中，每个主成分所解释的方差之和占总方差的比例，用于衡量主成分对于总差异的解释程度。</a:t>
            </a:r>
          </a:p>
          <a:p>
            <a:pPr indent="45720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累计贡献率可以帮助我们确定选择多少个主成分能够较好地保留原始数据的信息，有助于简化数据分析过程，提高模型的准确性和可解释性。</a:t>
            </a:r>
          </a:p>
          <a:p>
            <a:pPr algn="l">
              <a:lnSpc>
                <a:spcPct val="150000"/>
              </a:lnSpc>
            </a:pPr>
            <a:endParaRPr lang="zh-CN" altLang="en-US" sz="2000" i="0" dirty="0">
              <a:solidFill>
                <a:srgbClr val="000000"/>
              </a:solidFill>
              <a:latin typeface="微软雅黑" panose="020B0503020204020204" pitchFamily="34" charset="-122"/>
              <a:ea typeface="微软雅黑" panose="020B0503020204020204" pitchFamily="34" charset="-122"/>
            </a:endParaRPr>
          </a:p>
          <a:p>
            <a:pPr algn="l">
              <a:lnSpc>
                <a:spcPct val="150000"/>
              </a:lnSpc>
            </a:pPr>
            <a:endParaRPr lang="zh-CN" altLang="en-US" sz="2000" i="0" dirty="0">
              <a:solidFill>
                <a:srgbClr val="0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00A7F42A-E58C-14A2-9085-587F176347A2}"/>
              </a:ext>
            </a:extLst>
          </p:cNvPr>
          <p:cNvPicPr>
            <a:picLocks noChangeAspect="1"/>
          </p:cNvPicPr>
          <p:nvPr/>
        </p:nvPicPr>
        <p:blipFill>
          <a:blip r:embed="rId5"/>
          <a:stretch>
            <a:fillRect/>
          </a:stretch>
        </p:blipFill>
        <p:spPr>
          <a:xfrm>
            <a:off x="263352" y="980728"/>
            <a:ext cx="7686675" cy="561022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838800" y="979200"/>
            <a:ext cx="3672000" cy="511200"/>
          </a:xfrm>
          <a:prstGeom prst="rect">
            <a:avLst/>
          </a:prstGeom>
          <a:ln>
            <a:noFill/>
          </a:ln>
        </p:spPr>
      </p:pic>
      <p:sp>
        <p:nvSpPr>
          <p:cNvPr id="3" name="New shape"/>
          <p:cNvSpPr/>
          <p:nvPr/>
        </p:nvSpPr>
        <p:spPr>
          <a:xfrm>
            <a:off x="1054800" y="1037646"/>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202580"/>
                </a:solidFill>
                <a:latin typeface="微软雅黑" panose="020B0503020204020204" charset="-122"/>
              </a:rPr>
              <a:t>目录</a:t>
            </a:r>
          </a:p>
        </p:txBody>
      </p:sp>
      <p:sp>
        <p:nvSpPr>
          <p:cNvPr id="4" name="New shape"/>
          <p:cNvSpPr/>
          <p:nvPr/>
        </p:nvSpPr>
        <p:spPr>
          <a:xfrm>
            <a:off x="1486800" y="2873186"/>
            <a:ext cx="1841514" cy="655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0">
                <a:solidFill>
                  <a:srgbClr val="5585B5"/>
                </a:solidFill>
                <a:latin typeface="微软雅黑" panose="020B0503020204020204" charset="-122"/>
              </a:rPr>
              <a:t>01</a:t>
            </a:r>
          </a:p>
          <a:p>
            <a:pPr>
              <a:lnSpc>
                <a:spcPct val="150000"/>
              </a:lnSpc>
            </a:pPr>
            <a:r>
              <a:rPr lang="zh-CN" altLang="en-US" sz="1575" b="1" dirty="0">
                <a:solidFill>
                  <a:srgbClr val="000000"/>
                </a:solidFill>
                <a:latin typeface="微软雅黑" panose="020B0503020204020204" pitchFamily="34" charset="-122"/>
                <a:ea typeface="微软雅黑" panose="020B0503020204020204" pitchFamily="34" charset="-122"/>
              </a:rPr>
              <a:t>背景</a:t>
            </a:r>
            <a:endParaRPr sz="1575" b="1"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3455314" y="2850192"/>
            <a:ext cx="1841514" cy="1061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0">
                <a:solidFill>
                  <a:srgbClr val="5585B5"/>
                </a:solidFill>
                <a:latin typeface="微软雅黑" panose="020B0503020204020204" charset="-122"/>
              </a:rPr>
              <a:t>02</a:t>
            </a:r>
            <a:endParaRPr lang="en-US" sz="1575" b="1" dirty="0">
              <a:solidFill>
                <a:srgbClr val="5585B5"/>
              </a:solidFill>
              <a:latin typeface="微软雅黑" panose="020B0503020204020204" charset="-122"/>
            </a:endParaRPr>
          </a:p>
          <a:p>
            <a:r>
              <a:rPr lang="zh-CN" altLang="en-US" sz="1575" b="1" i="0" dirty="0">
                <a:solidFill>
                  <a:srgbClr val="000000"/>
                </a:solidFill>
                <a:latin typeface="微软雅黑" panose="020B0503020204020204" pitchFamily="34" charset="-122"/>
                <a:ea typeface="微软雅黑" panose="020B0503020204020204" pitchFamily="34" charset="-122"/>
              </a:rPr>
              <a:t>数据集选择</a:t>
            </a:r>
            <a:r>
              <a:rPr lang="zh-CN" altLang="en-US" sz="1575" b="1" i="0" dirty="0">
                <a:solidFill>
                  <a:srgbClr val="5585B5"/>
                </a:solidFill>
                <a:latin typeface="微软雅黑" panose="020B0503020204020204" pitchFamily="34" charset="-122"/>
                <a:ea typeface="微软雅黑" panose="020B0503020204020204" pitchFamily="34" charset="-122"/>
              </a:rPr>
              <a:t>及</a:t>
            </a:r>
            <a:r>
              <a:rPr lang="zh-CN" altLang="en-US" sz="1575" b="1" i="0" dirty="0">
                <a:solidFill>
                  <a:srgbClr val="000000"/>
                </a:solidFill>
                <a:latin typeface="微软雅黑" panose="020B0503020204020204" pitchFamily="34" charset="-122"/>
                <a:ea typeface="微软雅黑" panose="020B0503020204020204" pitchFamily="34" charset="-122"/>
              </a:rPr>
              <a:t>部分可视化</a:t>
            </a:r>
          </a:p>
          <a:p>
            <a:endParaRPr sz="1575" b="1" dirty="0">
              <a:solidFill>
                <a:srgbClr val="5585B5"/>
              </a:solidFill>
              <a:latin typeface="微软雅黑" panose="020B0503020204020204" charset="-122"/>
            </a:endParaRPr>
          </a:p>
        </p:txBody>
      </p:sp>
      <p:sp>
        <p:nvSpPr>
          <p:cNvPr id="6" name="New shape"/>
          <p:cNvSpPr/>
          <p:nvPr/>
        </p:nvSpPr>
        <p:spPr>
          <a:xfrm>
            <a:off x="5423828" y="2851654"/>
            <a:ext cx="1841514"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5585B5"/>
                </a:solidFill>
                <a:latin typeface="微软雅黑" panose="020B0503020204020204" charset="-122"/>
              </a:rPr>
              <a:t>03</a:t>
            </a:r>
          </a:p>
          <a:p>
            <a:pPr>
              <a:lnSpc>
                <a:spcPct val="150000"/>
              </a:lnSpc>
            </a:pPr>
            <a:r>
              <a:rPr sz="1575" b="1" i="0">
                <a:solidFill>
                  <a:srgbClr val="000000"/>
                </a:solidFill>
                <a:latin typeface="微软雅黑" panose="020B0503020204020204" charset="-122"/>
              </a:rPr>
              <a:t>回归分析</a:t>
            </a:r>
          </a:p>
        </p:txBody>
      </p:sp>
      <p:sp>
        <p:nvSpPr>
          <p:cNvPr id="7" name="New shape"/>
          <p:cNvSpPr/>
          <p:nvPr/>
        </p:nvSpPr>
        <p:spPr>
          <a:xfrm>
            <a:off x="7392342" y="2851654"/>
            <a:ext cx="1841514"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5585B5"/>
                </a:solidFill>
                <a:latin typeface="微软雅黑" panose="020B0503020204020204" charset="-122"/>
              </a:rPr>
              <a:t>04</a:t>
            </a:r>
          </a:p>
          <a:p>
            <a:pPr>
              <a:lnSpc>
                <a:spcPct val="150000"/>
              </a:lnSpc>
            </a:pPr>
            <a:r>
              <a:rPr sz="1575" b="1" i="0">
                <a:solidFill>
                  <a:srgbClr val="000000"/>
                </a:solidFill>
                <a:latin typeface="微软雅黑" panose="020B0503020204020204" charset="-122"/>
              </a:rPr>
              <a:t>聚类分析</a:t>
            </a:r>
          </a:p>
        </p:txBody>
      </p:sp>
      <p:sp>
        <p:nvSpPr>
          <p:cNvPr id="8" name="New shape"/>
          <p:cNvSpPr/>
          <p:nvPr/>
        </p:nvSpPr>
        <p:spPr>
          <a:xfrm>
            <a:off x="9360857" y="2851654"/>
            <a:ext cx="1841514"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5585B5"/>
                </a:solidFill>
                <a:latin typeface="微软雅黑" panose="020B0503020204020204" charset="-122"/>
              </a:rPr>
              <a:t>05</a:t>
            </a:r>
          </a:p>
          <a:p>
            <a:pPr>
              <a:lnSpc>
                <a:spcPct val="150000"/>
              </a:lnSpc>
            </a:pPr>
            <a:r>
              <a:rPr sz="1575" b="1" i="0">
                <a:solidFill>
                  <a:srgbClr val="000000"/>
                </a:solidFill>
                <a:latin typeface="微软雅黑" panose="020B0503020204020204" charset="-122"/>
              </a:rPr>
              <a:t>主成分分析(PCA)</a:t>
            </a:r>
          </a:p>
        </p:txBody>
      </p:sp>
      <p:sp>
        <p:nvSpPr>
          <p:cNvPr id="9" name="New shape"/>
          <p:cNvSpPr/>
          <p:nvPr/>
        </p:nvSpPr>
        <p:spPr>
          <a:xfrm>
            <a:off x="1486800" y="4031265"/>
            <a:ext cx="1841514"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5585B5"/>
                </a:solidFill>
                <a:latin typeface="微软雅黑" panose="020B0503020204020204" charset="-122"/>
              </a:rPr>
              <a:t>06</a:t>
            </a:r>
          </a:p>
          <a:p>
            <a:pPr>
              <a:lnSpc>
                <a:spcPct val="150000"/>
              </a:lnSpc>
            </a:pPr>
            <a:r>
              <a:rPr sz="1575" b="1" i="0">
                <a:solidFill>
                  <a:srgbClr val="000000"/>
                </a:solidFill>
                <a:latin typeface="微软雅黑" panose="020B0503020204020204" charset="-122"/>
              </a:rPr>
              <a:t>总结</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成分矩阵分析</a:t>
            </a:r>
          </a:p>
        </p:txBody>
      </p:sp>
      <p:sp>
        <p:nvSpPr>
          <p:cNvPr id="5" name="New shape"/>
          <p:cNvSpPr/>
          <p:nvPr/>
        </p:nvSpPr>
        <p:spPr>
          <a:xfrm>
            <a:off x="623392" y="1335068"/>
            <a:ext cx="4320479" cy="452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3600" b="1" i="0" dirty="0">
                <a:solidFill>
                  <a:srgbClr val="5585B5"/>
                </a:solidFill>
                <a:latin typeface="微软雅黑" panose="020B0503020204020204" pitchFamily="34" charset="-122"/>
                <a:ea typeface="微软雅黑" panose="020B0503020204020204" pitchFamily="34" charset="-122"/>
              </a:rPr>
              <a:t>主成分的选择</a:t>
            </a:r>
          </a:p>
          <a:p>
            <a:endParaRPr lang="en-US" sz="3600" b="1" i="0" dirty="0">
              <a:solidFill>
                <a:srgbClr val="5585B5"/>
              </a:solidFill>
              <a:latin typeface="微软雅黑" panose="020B0503020204020204" charset="-122"/>
            </a:endParaRPr>
          </a:p>
          <a:p>
            <a:pPr indent="457200"/>
            <a:r>
              <a:rPr lang="zh-CN" altLang="en-US" sz="2400" dirty="0">
                <a:solidFill>
                  <a:srgbClr val="000000"/>
                </a:solidFill>
                <a:latin typeface="微软雅黑" panose="020B0503020204020204" pitchFamily="34" charset="-122"/>
                <a:ea typeface="微软雅黑" panose="020B0503020204020204" pitchFamily="34" charset="-122"/>
              </a:rPr>
              <a:t>成分矩阵是由原始数据通过标准化处理后，按贡献率从大到小排列的特征值及其对应特征向量组成的矩阵</a:t>
            </a:r>
            <a:endParaRPr sz="2400" dirty="0">
              <a:solidFill>
                <a:srgbClr val="000000"/>
              </a:solidFill>
              <a:latin typeface="微软雅黑" panose="020B0503020204020204" pitchFamily="34" charset="-122"/>
              <a:ea typeface="微软雅黑" panose="020B0503020204020204" pitchFamily="34" charset="-122"/>
            </a:endParaRPr>
          </a:p>
          <a:p>
            <a:pPr indent="457200"/>
            <a:r>
              <a:rPr sz="2400" b="0" i="0" dirty="0">
                <a:solidFill>
                  <a:srgbClr val="000000"/>
                </a:solidFill>
                <a:latin typeface="微软雅黑" panose="020B0503020204020204" charset="-122"/>
              </a:rPr>
              <a:t>主成分选择是通过累计贡献率来确定的，通常我们会选择累计贡献率达到85%-95%的主成分，这样可以保证数据的大部分信息被保留。</a:t>
            </a:r>
          </a:p>
        </p:txBody>
      </p:sp>
      <p:pic>
        <p:nvPicPr>
          <p:cNvPr id="6" name="图片 5">
            <a:extLst>
              <a:ext uri="{FF2B5EF4-FFF2-40B4-BE49-F238E27FC236}">
                <a16:creationId xmlns:a16="http://schemas.microsoft.com/office/drawing/2014/main" id="{35E81DBD-AA06-83F6-2883-047A20005F82}"/>
              </a:ext>
            </a:extLst>
          </p:cNvPr>
          <p:cNvPicPr>
            <a:picLocks noChangeAspect="1"/>
          </p:cNvPicPr>
          <p:nvPr/>
        </p:nvPicPr>
        <p:blipFill>
          <a:blip r:embed="rId5"/>
          <a:stretch>
            <a:fillRect/>
          </a:stretch>
        </p:blipFill>
        <p:spPr>
          <a:xfrm>
            <a:off x="5354550" y="764704"/>
            <a:ext cx="5876925" cy="497205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得分系数矩阵</a:t>
            </a:r>
          </a:p>
        </p:txBody>
      </p:sp>
      <p:sp>
        <p:nvSpPr>
          <p:cNvPr id="4" name="New shape"/>
          <p:cNvSpPr/>
          <p:nvPr/>
        </p:nvSpPr>
        <p:spPr>
          <a:xfrm>
            <a:off x="7862409" y="1657083"/>
            <a:ext cx="3173188" cy="603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nSpc>
                <a:spcPct val="150000"/>
              </a:lnSpc>
            </a:pPr>
            <a:r>
              <a:rPr lang="zh-CN" altLang="en-US" sz="2000" b="0" i="0" dirty="0">
                <a:solidFill>
                  <a:srgbClr val="000000"/>
                </a:solidFill>
                <a:latin typeface="微软雅黑" panose="020B0503020204020204" pitchFamily="34" charset="-122"/>
                <a:ea typeface="微软雅黑" panose="020B0503020204020204" pitchFamily="34" charset="-122"/>
              </a:rPr>
              <a:t>得分系数是主成分分析中的一个重要概念，它代表了原始变量在主成分上的载荷，反映了原始变量对主成分的贡献程度。得分系数可以用于解释和预测，通过对得分系数的分析，我们可以了解哪些变量对主成分的影响大，从而更好地理解和解释主成分的含义。</a:t>
            </a:r>
          </a:p>
          <a:p>
            <a:pPr algn="l">
              <a:lnSpc>
                <a:spcPct val="150000"/>
              </a:lnSpc>
            </a:pPr>
            <a:endParaRPr lang="zh-CN" altLang="en-US" sz="2000" b="0" i="0" dirty="0">
              <a:solidFill>
                <a:srgbClr val="000000"/>
              </a:solidFill>
              <a:latin typeface="微软雅黑" panose="020B0503020204020204" pitchFamily="34" charset="-122"/>
              <a:ea typeface="微软雅黑" panose="020B0503020204020204" pitchFamily="34" charset="-122"/>
            </a:endParaRPr>
          </a:p>
          <a:p>
            <a:pPr algn="l">
              <a:lnSpc>
                <a:spcPct val="150000"/>
              </a:lnSpc>
            </a:pPr>
            <a:endParaRPr sz="2000" b="0"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8076895" y="945961"/>
            <a:ext cx="2744215" cy="654110"/>
          </a:xfrm>
          <a:prstGeom prst="roundRect">
            <a:avLst>
              <a:gd name="adj" fmla="val 20033"/>
            </a:avLst>
          </a:prstGeom>
          <a:solidFill>
            <a:srgbClr val="ECF4FF"/>
          </a:solidFill>
          <a:ln w="6350">
            <a:solidFill>
              <a:srgbClr val="202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altLang="en-US" sz="2400" b="1" i="0" dirty="0">
                <a:solidFill>
                  <a:srgbClr val="5585B5"/>
                </a:solidFill>
                <a:latin typeface="微软雅黑" panose="020B0503020204020204" pitchFamily="34" charset="-122"/>
                <a:ea typeface="微软雅黑" panose="020B0503020204020204" pitchFamily="34" charset="-122"/>
              </a:rPr>
              <a:t>得分系数的含义</a:t>
            </a:r>
          </a:p>
        </p:txBody>
      </p:sp>
      <p:pic>
        <p:nvPicPr>
          <p:cNvPr id="7" name="图片 6">
            <a:extLst>
              <a:ext uri="{FF2B5EF4-FFF2-40B4-BE49-F238E27FC236}">
                <a16:creationId xmlns:a16="http://schemas.microsoft.com/office/drawing/2014/main" id="{B2F3688F-0DEC-3F32-F288-CE4E215FE0C8}"/>
              </a:ext>
            </a:extLst>
          </p:cNvPr>
          <p:cNvPicPr>
            <a:picLocks noChangeAspect="1"/>
          </p:cNvPicPr>
          <p:nvPr/>
        </p:nvPicPr>
        <p:blipFill>
          <a:blip r:embed="rId5"/>
          <a:stretch>
            <a:fillRect/>
          </a:stretch>
        </p:blipFill>
        <p:spPr>
          <a:xfrm>
            <a:off x="955303" y="1080966"/>
            <a:ext cx="5628084" cy="541826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07D90F1-ABF4-62C9-8F9D-8446900137DB}"/>
                  </a:ext>
                </a:extLst>
              </p:cNvPr>
              <p:cNvSpPr txBox="1"/>
              <p:nvPr/>
            </p:nvSpPr>
            <p:spPr>
              <a:xfrm>
                <a:off x="3535387" y="494999"/>
                <a:ext cx="6096000" cy="530723"/>
              </a:xfrm>
              <a:prstGeom prst="rect">
                <a:avLst/>
              </a:prstGeom>
              <a:noFill/>
            </p:spPr>
            <p:txBody>
              <a:bodyPr wrap="square">
                <a:spAutoFit/>
              </a:bodyPr>
              <a:lstStyle/>
              <a:p>
                <a:r>
                  <a:rPr lang="zh-CN" altLang="zh-CN" sz="1800" spc="-5" dirty="0">
                    <a:effectLst/>
                    <a:latin typeface="微软雅黑" panose="020B0503020204020204" pitchFamily="34" charset="-122"/>
                    <a:ea typeface="微软雅黑" panose="020B0503020204020204" pitchFamily="34" charset="-122"/>
                    <a:cs typeface="PMingLiU" panose="02020500000000000000" pitchFamily="18" charset="-120"/>
                  </a:rPr>
                  <a:t>对</a:t>
                </a:r>
                <a:r>
                  <a:rPr lang="zh-CN" altLang="en-US" spc="-5" dirty="0">
                    <a:latin typeface="微软雅黑" panose="020B0503020204020204" pitchFamily="34" charset="-122"/>
                    <a:ea typeface="微软雅黑" panose="020B0503020204020204" pitchFamily="34" charset="-122"/>
                    <a:cs typeface="PMingLiU" panose="02020500000000000000" pitchFamily="18" charset="-120"/>
                  </a:rPr>
                  <a:t>成分矩阵表</a:t>
                </a:r>
                <a:r>
                  <a:rPr lang="zh-CN" altLang="zh-CN" sz="1800" spc="-5" dirty="0">
                    <a:effectLst/>
                    <a:latin typeface="微软雅黑" panose="020B0503020204020204" pitchFamily="34" charset="-122"/>
                    <a:ea typeface="微软雅黑" panose="020B0503020204020204" pitchFamily="34" charset="-122"/>
                    <a:cs typeface="PMingLiU" panose="02020500000000000000" pitchFamily="18" charset="-120"/>
                  </a:rPr>
                  <a:t>中每一列除以</a:t>
                </a:r>
                <a14:m>
                  <m:oMath xmlns:m="http://schemas.openxmlformats.org/officeDocument/2006/math">
                    <m:rad>
                      <m:radPr>
                        <m:degHide m:val="on"/>
                        <m:ctrlPr>
                          <a:rPr lang="zh-CN" altLang="zh-CN" sz="1400" i="1" spc="-5">
                            <a:effectLst/>
                            <a:latin typeface="Cambria Math" panose="02040503050406030204" pitchFamily="18" charset="0"/>
                            <a:ea typeface="Cambria Math" panose="02040503050406030204" pitchFamily="18" charset="0"/>
                          </a:rPr>
                        </m:ctrlPr>
                      </m:radPr>
                      <m:deg/>
                      <m:e>
                        <m:sSub>
                          <m:sSubPr>
                            <m:ctrlPr>
                              <a:rPr lang="zh-CN" altLang="zh-CN" i="1" spc="-5">
                                <a:effectLst/>
                                <a:latin typeface="Cambria Math" panose="02040503050406030204" pitchFamily="18" charset="0"/>
                                <a:ea typeface="Cambria Math" panose="02040503050406030204" pitchFamily="18" charset="0"/>
                              </a:rPr>
                            </m:ctrlPr>
                          </m:sSubPr>
                          <m:e>
                            <m:r>
                              <a:rPr lang="en-US" altLang="zh-CN" sz="1800" i="1" spc="-5">
                                <a:effectLst/>
                                <a:latin typeface="Cambria Math" panose="02040503050406030204" pitchFamily="18" charset="0"/>
                                <a:ea typeface="宋体" panose="02010600030101010101" pitchFamily="2" charset="-122"/>
                                <a:cs typeface="PMingLiU" panose="02020500000000000000" pitchFamily="18" charset="-120"/>
                              </a:rPr>
                              <m:t>𝜆</m:t>
                            </m:r>
                          </m:e>
                          <m:sub>
                            <m:r>
                              <a:rPr lang="en-US" altLang="zh-CN" sz="1800" i="1" spc="-5">
                                <a:effectLst/>
                                <a:latin typeface="Cambria Math" panose="02040503050406030204" pitchFamily="18" charset="0"/>
                                <a:ea typeface="宋体" panose="02010600030101010101" pitchFamily="2" charset="-122"/>
                                <a:cs typeface="PMingLiU" panose="02020500000000000000" pitchFamily="18" charset="-120"/>
                              </a:rPr>
                              <m:t>𝑖</m:t>
                            </m:r>
                          </m:sub>
                        </m:sSub>
                      </m:e>
                    </m:rad>
                  </m:oMath>
                </a14:m>
                <a:r>
                  <a:rPr lang="zh-CN" altLang="zh-CN" sz="1800" spc="-5" dirty="0">
                    <a:effectLst/>
                    <a:latin typeface="微软雅黑" panose="020B0503020204020204" pitchFamily="34" charset="-122"/>
                    <a:ea typeface="微软雅黑" panose="020B0503020204020204" pitchFamily="34" charset="-122"/>
                    <a:cs typeface="PMingLiU" panose="02020500000000000000" pitchFamily="18" charset="-120"/>
                  </a:rPr>
                  <a:t>可得到主成分得分如表</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907D90F1-ABF4-62C9-8F9D-8446900137DB}"/>
                  </a:ext>
                </a:extLst>
              </p:cNvPr>
              <p:cNvSpPr txBox="1">
                <a:spLocks noRot="1" noChangeAspect="1" noMove="1" noResize="1" noEditPoints="1" noAdjustHandles="1" noChangeArrowheads="1" noChangeShapeType="1" noTextEdit="1"/>
              </p:cNvSpPr>
              <p:nvPr/>
            </p:nvSpPr>
            <p:spPr>
              <a:xfrm>
                <a:off x="3535387" y="494999"/>
                <a:ext cx="6096000" cy="530723"/>
              </a:xfrm>
              <a:prstGeom prst="rect">
                <a:avLst/>
              </a:prstGeom>
              <a:blipFill>
                <a:blip r:embed="rId6"/>
                <a:stretch>
                  <a:fillRect l="-900" b="-3448"/>
                </a:stretch>
              </a:blipFill>
            </p:spPr>
            <p:txBody>
              <a:bodyPr/>
              <a:lstStyle/>
              <a:p>
                <a:r>
                  <a:rPr lang="zh-CN" alt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PCA结果解读：地区经济差异</a:t>
            </a:r>
          </a:p>
        </p:txBody>
      </p:sp>
      <p:sp>
        <p:nvSpPr>
          <p:cNvPr id="4" name="New shape"/>
          <p:cNvSpPr/>
          <p:nvPr/>
        </p:nvSpPr>
        <p:spPr>
          <a:xfrm>
            <a:off x="1774800" y="1140675"/>
            <a:ext cx="8016003" cy="2000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zh-CN" altLang="en-US" sz="2400" b="1" i="0" dirty="0">
                <a:solidFill>
                  <a:srgbClr val="5585B5"/>
                </a:solidFill>
                <a:latin typeface="微软雅黑" panose="020B0503020204020204" pitchFamily="34" charset="-122"/>
                <a:ea typeface="微软雅黑" panose="020B0503020204020204" pitchFamily="34" charset="-122"/>
              </a:rPr>
              <a:t>地区经济差异的表现</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indent="457200" algn="l">
              <a:lnSpc>
                <a:spcPct val="150000"/>
              </a:lnSpc>
            </a:pPr>
            <a:r>
              <a:rPr lang="zh-CN" altLang="en-US" b="0" i="0" dirty="0">
                <a:solidFill>
                  <a:srgbClr val="000000"/>
                </a:solidFill>
                <a:latin typeface="微软雅黑" panose="020B0503020204020204" pitchFamily="34" charset="-122"/>
                <a:ea typeface="微软雅黑" panose="020B0503020204020204" pitchFamily="34" charset="-122"/>
              </a:rPr>
              <a:t>通过主成分分析，我们可以看出各地区在经济发展上存在明显的差异，这种差异主要体现在产值、人均收入和产业结构等方面。</a:t>
            </a:r>
          </a:p>
          <a:p>
            <a:pPr algn="l"/>
            <a:endParaRPr b="0"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1774800" y="2792871"/>
            <a:ext cx="8016003" cy="2000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zh-CN" altLang="en-US" sz="2400" b="1" i="0" dirty="0">
                <a:solidFill>
                  <a:srgbClr val="5585B5"/>
                </a:solidFill>
                <a:latin typeface="微软雅黑" panose="020B0503020204020204" pitchFamily="34" charset="-122"/>
                <a:ea typeface="微软雅黑" panose="020B0503020204020204" pitchFamily="34" charset="-122"/>
              </a:rPr>
              <a:t>地区经济差异的原因</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algn="l">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b="0" i="0" dirty="0">
                <a:solidFill>
                  <a:srgbClr val="000000"/>
                </a:solidFill>
                <a:latin typeface="微软雅黑" panose="020B0503020204020204" pitchFamily="34" charset="-122"/>
                <a:ea typeface="微软雅黑" panose="020B0503020204020204" pitchFamily="34" charset="-122"/>
              </a:rPr>
              <a:t>地区经济差异的产生主要受到地理位置、资源禀赋、政策环境和人力资本等因素的影响，这些因素共同决定了各地区的经济发展水平和速度。</a:t>
            </a:r>
          </a:p>
          <a:p>
            <a:pPr algn="l"/>
            <a:endParaRPr b="0" i="0" dirty="0">
              <a:solidFill>
                <a:srgbClr val="000000"/>
              </a:solidFill>
              <a:latin typeface="微软雅黑" panose="020B0503020204020204" pitchFamily="34" charset="-122"/>
              <a:ea typeface="微软雅黑" panose="020B0503020204020204" pitchFamily="34" charset="-122"/>
            </a:endParaRPr>
          </a:p>
        </p:txBody>
      </p:sp>
      <p:sp>
        <p:nvSpPr>
          <p:cNvPr id="6" name="New shape"/>
          <p:cNvSpPr/>
          <p:nvPr/>
        </p:nvSpPr>
        <p:spPr>
          <a:xfrm>
            <a:off x="1774800" y="4610359"/>
            <a:ext cx="8016003" cy="2000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zh-CN" altLang="en-US" sz="2400" b="1" i="0" dirty="0">
                <a:solidFill>
                  <a:srgbClr val="5585B5"/>
                </a:solidFill>
                <a:latin typeface="微软雅黑" panose="020B0503020204020204" pitchFamily="34" charset="-122"/>
                <a:ea typeface="微软雅黑" panose="020B0503020204020204" pitchFamily="34" charset="-122"/>
              </a:rPr>
              <a:t>地区经济差异的影响</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algn="l">
              <a:lnSpc>
                <a:spcPct val="150000"/>
              </a:lnSpc>
            </a:pPr>
            <a:r>
              <a:rPr lang="zh-CN" altLang="en-US" b="0" i="0" dirty="0">
                <a:solidFill>
                  <a:srgbClr val="000000"/>
                </a:solidFill>
                <a:latin typeface="微软雅黑" panose="020B0503020204020204" pitchFamily="34" charset="-122"/>
                <a:ea typeface="微软雅黑" panose="020B0503020204020204" pitchFamily="34" charset="-122"/>
              </a:rPr>
              <a:t>        地区经济差异的存在对我国的经济社会发展产生了深远影响，既带来了发展的动力，也带来了一定的社会问题，如贫富差距、人口流动等。</a:t>
            </a:r>
          </a:p>
          <a:p>
            <a:pPr algn="l"/>
            <a:endParaRPr b="0" i="0" dirty="0">
              <a:solidFill>
                <a:srgbClr val="000000"/>
              </a:solidFill>
              <a:latin typeface="微软雅黑" panose="020B0503020204020204" pitchFamily="34" charset="-122"/>
              <a:ea typeface="微软雅黑" panose="020B0503020204020204" pitchFamily="34" charset="-122"/>
            </a:endParaRPr>
          </a:p>
        </p:txBody>
      </p:sp>
      <p:sp>
        <p:nvSpPr>
          <p:cNvPr id="7" name="New shape"/>
          <p:cNvSpPr/>
          <p:nvPr/>
        </p:nvSpPr>
        <p:spPr>
          <a:xfrm>
            <a:off x="1299252" y="1243268"/>
            <a:ext cx="360000" cy="370800"/>
          </a:xfrm>
          <a:prstGeom prst="roundRect">
            <a:avLst>
              <a:gd name="adj" fmla="val 8819"/>
            </a:avLst>
          </a:prstGeom>
          <a:solidFill>
            <a:srgbClr val="202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8" name="New shape"/>
          <p:cNvSpPr/>
          <p:nvPr/>
        </p:nvSpPr>
        <p:spPr>
          <a:xfrm>
            <a:off x="1357026" y="2793381"/>
            <a:ext cx="360000" cy="370800"/>
          </a:xfrm>
          <a:prstGeom prst="roundRect">
            <a:avLst>
              <a:gd name="adj" fmla="val 8819"/>
            </a:avLst>
          </a:prstGeom>
          <a:solidFill>
            <a:srgbClr val="202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2</a:t>
            </a:r>
          </a:p>
        </p:txBody>
      </p:sp>
      <p:sp>
        <p:nvSpPr>
          <p:cNvPr id="9" name="New shape"/>
          <p:cNvSpPr/>
          <p:nvPr/>
        </p:nvSpPr>
        <p:spPr>
          <a:xfrm>
            <a:off x="1303665" y="4638886"/>
            <a:ext cx="360000" cy="370800"/>
          </a:xfrm>
          <a:prstGeom prst="roundRect">
            <a:avLst>
              <a:gd name="adj" fmla="val 8819"/>
            </a:avLst>
          </a:prstGeom>
          <a:solidFill>
            <a:srgbClr val="202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06</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202580"/>
                </a:solidFill>
                <a:latin typeface="微软雅黑" panose="020B0503020204020204" charset="-122"/>
              </a:rPr>
              <a:t>总结</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经济规模与生活质量</a:t>
            </a:r>
          </a:p>
        </p:txBody>
      </p:sp>
      <p:sp>
        <p:nvSpPr>
          <p:cNvPr id="4" name="New shape"/>
          <p:cNvSpPr/>
          <p:nvPr/>
        </p:nvSpPr>
        <p:spPr>
          <a:xfrm>
            <a:off x="832502" y="1401944"/>
            <a:ext cx="4769725" cy="1882849"/>
          </a:xfrm>
          <a:prstGeom prst="roundRect">
            <a:avLst>
              <a:gd name="adj" fmla="val 10000"/>
            </a:avLst>
          </a:prstGeom>
          <a:solidFill>
            <a:srgbClr val="ECF4FF"/>
          </a:solidFill>
          <a:ln w="6350">
            <a:solidFill>
              <a:srgbClr val="558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122555" marR="413385" indent="252730" algn="just">
              <a:lnSpc>
                <a:spcPct val="115000"/>
              </a:lnSpc>
              <a:spcBef>
                <a:spcPts val="215"/>
              </a:spcBef>
              <a:spcAft>
                <a:spcPts val="0"/>
              </a:spcAft>
            </a:pP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省份</a:t>
            </a:r>
            <a:r>
              <a:rPr lang="en-US"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 </a:t>
            </a: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广东、江苏、浙江</a:t>
            </a:r>
            <a:endParaRPr lang="en-US"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endParaRPr>
          </a:p>
          <a:p>
            <a:pPr marL="122555" marR="413385" indent="252730" algn="just">
              <a:lnSpc>
                <a:spcPct val="115000"/>
              </a:lnSpc>
              <a:spcBef>
                <a:spcPts val="215"/>
              </a:spcBef>
              <a:spcAft>
                <a:spcPts val="0"/>
              </a:spcAft>
            </a:pP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特点</a:t>
            </a:r>
            <a:r>
              <a:rPr lang="en-US"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 </a:t>
            </a: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外贸强、教育高、科技领先。有深圳、杭州、广州等城市支撑。</a:t>
            </a:r>
            <a:endParaRPr lang="en-US"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endParaRPr>
          </a:p>
          <a:p>
            <a:pPr marL="122555" marR="413385" indent="252730" algn="just">
              <a:lnSpc>
                <a:spcPct val="115000"/>
              </a:lnSpc>
              <a:spcBef>
                <a:spcPts val="215"/>
              </a:spcBef>
              <a:spcAft>
                <a:spcPts val="0"/>
              </a:spcAft>
            </a:pP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原因</a:t>
            </a:r>
            <a:r>
              <a:rPr lang="en-US"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 </a:t>
            </a:r>
            <a:r>
              <a:rPr lang="zh-CN" altLang="en-US"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rPr>
              <a:t>地理优势、历史发展早、政策支持。</a:t>
            </a:r>
            <a:endParaRPr lang="zh-CN" altLang="zh-CN" sz="1800" dirty="0">
              <a:solidFill>
                <a:schemeClr val="tx1"/>
              </a:solidFill>
              <a:effectLst/>
              <a:latin typeface="微软雅黑" panose="020B0503020204020204" pitchFamily="34" charset="-122"/>
              <a:ea typeface="微软雅黑" panose="020B0503020204020204" pitchFamily="34" charset="-122"/>
              <a:cs typeface="PMingLiU" panose="02020500000000000000" pitchFamily="18" charset="-120"/>
            </a:endParaRPr>
          </a:p>
        </p:txBody>
      </p:sp>
      <p:sp>
        <p:nvSpPr>
          <p:cNvPr id="12" name="矩形 11">
            <a:extLst>
              <a:ext uri="{FF2B5EF4-FFF2-40B4-BE49-F238E27FC236}">
                <a16:creationId xmlns:a16="http://schemas.microsoft.com/office/drawing/2014/main" id="{6585CCED-7EB6-5D90-A51A-765AD194C7AA}"/>
              </a:ext>
            </a:extLst>
          </p:cNvPr>
          <p:cNvSpPr/>
          <p:nvPr/>
        </p:nvSpPr>
        <p:spPr>
          <a:xfrm>
            <a:off x="433900" y="751702"/>
            <a:ext cx="2901135" cy="729430"/>
          </a:xfrm>
          <a:prstGeom prst="rect">
            <a:avLst/>
          </a:prstGeom>
          <a:noFill/>
        </p:spPr>
        <p:txBody>
          <a:bodyPr wrap="square" lIns="91440" tIns="45720" rIns="91440" bIns="45720">
            <a:spAutoFit/>
          </a:bodyPr>
          <a:lstStyle/>
          <a:p>
            <a:pPr algn="ctr"/>
            <a:r>
              <a:rPr lang="zh-CN" altLang="en-US" sz="40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第一梯队</a:t>
            </a:r>
          </a:p>
        </p:txBody>
      </p:sp>
      <p:sp>
        <p:nvSpPr>
          <p:cNvPr id="14" name="New shape">
            <a:extLst>
              <a:ext uri="{FF2B5EF4-FFF2-40B4-BE49-F238E27FC236}">
                <a16:creationId xmlns:a16="http://schemas.microsoft.com/office/drawing/2014/main" id="{CD85B9A1-01E0-0FF0-7990-A7F99D91AC15}"/>
              </a:ext>
            </a:extLst>
          </p:cNvPr>
          <p:cNvSpPr/>
          <p:nvPr/>
        </p:nvSpPr>
        <p:spPr>
          <a:xfrm>
            <a:off x="831320" y="4234378"/>
            <a:ext cx="4769725" cy="1882849"/>
          </a:xfrm>
          <a:prstGeom prst="roundRect">
            <a:avLst>
              <a:gd name="adj" fmla="val 10000"/>
            </a:avLst>
          </a:prstGeom>
          <a:solidFill>
            <a:srgbClr val="ECF4FF"/>
          </a:solidFill>
          <a:ln w="6350">
            <a:solidFill>
              <a:srgbClr val="558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122555" marR="413385" indent="252730" algn="just">
              <a:lnSpc>
                <a:spcPct val="115000"/>
              </a:lnSpc>
              <a:spcBef>
                <a:spcPts val="215"/>
              </a:spcBef>
              <a:spcAft>
                <a:spcPts val="0"/>
              </a:spcAft>
            </a:pPr>
            <a:r>
              <a:rPr lang="zh-CN" altLang="en-US" dirty="0">
                <a:solidFill>
                  <a:schemeClr val="tx1"/>
                </a:solidFill>
                <a:latin typeface="微软雅黑" panose="020B0503020204020204" pitchFamily="34" charset="-122"/>
                <a:ea typeface="微软雅黑" panose="020B0503020204020204" pitchFamily="34" charset="-122"/>
              </a:rPr>
              <a:t>城市</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北京、上海</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spcAft>
                <a:spcPts val="0"/>
              </a:spcAft>
            </a:pPr>
            <a:r>
              <a:rPr lang="zh-CN" altLang="en-US" dirty="0">
                <a:solidFill>
                  <a:schemeClr val="tx1"/>
                </a:solidFill>
                <a:latin typeface="微软雅黑" panose="020B0503020204020204" pitchFamily="34" charset="-122"/>
                <a:ea typeface="微软雅黑" panose="020B0503020204020204" pitchFamily="34" charset="-122"/>
              </a:rPr>
              <a:t>特点</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金融、教育、科技优势明显。受限于面积和人口。</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spcAft>
                <a:spcPts val="0"/>
              </a:spcAft>
            </a:pPr>
            <a:r>
              <a:rPr lang="zh-CN" altLang="en-US" dirty="0">
                <a:solidFill>
                  <a:schemeClr val="tx1"/>
                </a:solidFill>
                <a:latin typeface="微软雅黑" panose="020B0503020204020204" pitchFamily="34" charset="-122"/>
                <a:ea typeface="微软雅黑" panose="020B0503020204020204" pitchFamily="34" charset="-122"/>
              </a:rPr>
              <a:t>原因</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行政地位高、资源集中、发展空间有限。</a:t>
            </a:r>
            <a:endParaRPr lang="zh-CN" altLang="zh-CN"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7331493-C8A0-EF33-4A90-9167AD193A08}"/>
              </a:ext>
            </a:extLst>
          </p:cNvPr>
          <p:cNvSpPr/>
          <p:nvPr/>
        </p:nvSpPr>
        <p:spPr>
          <a:xfrm>
            <a:off x="655647" y="3377837"/>
            <a:ext cx="2041322" cy="729430"/>
          </a:xfrm>
          <a:prstGeom prst="rect">
            <a:avLst/>
          </a:prstGeom>
          <a:noFill/>
        </p:spPr>
        <p:txBody>
          <a:bodyPr wrap="square" lIns="91440" tIns="45720" rIns="91440" bIns="45720">
            <a:spAutoFit/>
          </a:bodyPr>
          <a:lstStyle/>
          <a:p>
            <a:pPr algn="ctr"/>
            <a:r>
              <a:rPr lang="zh-CN" altLang="en-US" sz="40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直辖市</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8" name="New shape">
            <a:extLst>
              <a:ext uri="{FF2B5EF4-FFF2-40B4-BE49-F238E27FC236}">
                <a16:creationId xmlns:a16="http://schemas.microsoft.com/office/drawing/2014/main" id="{3106C7C4-B4F5-B3EA-E3AD-5F8160A103E9}"/>
              </a:ext>
            </a:extLst>
          </p:cNvPr>
          <p:cNvSpPr/>
          <p:nvPr/>
        </p:nvSpPr>
        <p:spPr>
          <a:xfrm>
            <a:off x="6490306" y="1401943"/>
            <a:ext cx="4769725" cy="1882849"/>
          </a:xfrm>
          <a:prstGeom prst="roundRect">
            <a:avLst>
              <a:gd name="adj" fmla="val 10000"/>
            </a:avLst>
          </a:prstGeom>
          <a:solidFill>
            <a:srgbClr val="ECF4FF"/>
          </a:solidFill>
          <a:ln w="6350">
            <a:solidFill>
              <a:srgbClr val="558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省份</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山东、福建、四川</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特点</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工业基础强、经济增长快。青岛、成都等城市支撑。</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原因</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资源丰富、政策支持、城市引擎。</a:t>
            </a:r>
            <a:endParaRPr lang="zh-CN" altLang="zh-CN" dirty="0">
              <a:solidFill>
                <a:schemeClr val="tx1"/>
              </a:solidFill>
              <a:latin typeface="微软雅黑" panose="020B0503020204020204" pitchFamily="34" charset="-122"/>
              <a:ea typeface="微软雅黑" panose="020B0503020204020204" pitchFamily="34" charset="-122"/>
            </a:endParaRPr>
          </a:p>
        </p:txBody>
      </p:sp>
      <p:sp>
        <p:nvSpPr>
          <p:cNvPr id="20" name="New shape">
            <a:extLst>
              <a:ext uri="{FF2B5EF4-FFF2-40B4-BE49-F238E27FC236}">
                <a16:creationId xmlns:a16="http://schemas.microsoft.com/office/drawing/2014/main" id="{DB2CC671-D909-AB47-7A10-524725F569F6}"/>
              </a:ext>
            </a:extLst>
          </p:cNvPr>
          <p:cNvSpPr/>
          <p:nvPr/>
        </p:nvSpPr>
        <p:spPr>
          <a:xfrm>
            <a:off x="6490305" y="4234378"/>
            <a:ext cx="4769725" cy="1882849"/>
          </a:xfrm>
          <a:prstGeom prst="roundRect">
            <a:avLst>
              <a:gd name="adj" fmla="val 10000"/>
            </a:avLst>
          </a:prstGeom>
          <a:solidFill>
            <a:srgbClr val="ECF4FF"/>
          </a:solidFill>
          <a:ln w="6350">
            <a:solidFill>
              <a:srgbClr val="558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省份</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甘肃、青海、宁夏、辽宁、吉林、黑龙江</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特点</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发展慢、资源少、基础设施落后。</a:t>
            </a:r>
            <a:endParaRPr lang="en-US" altLang="zh-CN" dirty="0">
              <a:solidFill>
                <a:schemeClr val="tx1"/>
              </a:solidFill>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pPr>
            <a:r>
              <a:rPr lang="zh-CN" altLang="en-US" dirty="0">
                <a:solidFill>
                  <a:schemeClr val="tx1"/>
                </a:solidFill>
                <a:latin typeface="微软雅黑" panose="020B0503020204020204" pitchFamily="34" charset="-122"/>
                <a:ea typeface="微软雅黑" panose="020B0503020204020204" pitchFamily="34" charset="-122"/>
              </a:rPr>
              <a:t>原因</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地理偏远、历史基础薄弱、产业单一。</a:t>
            </a:r>
            <a:endParaRPr lang="zh-CN" altLang="zh-CN" dirty="0">
              <a:solidFill>
                <a:schemeClr val="tx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5F7018FC-1024-EA00-D98D-C195DED4B114}"/>
              </a:ext>
            </a:extLst>
          </p:cNvPr>
          <p:cNvSpPr/>
          <p:nvPr/>
        </p:nvSpPr>
        <p:spPr>
          <a:xfrm>
            <a:off x="6105101" y="751702"/>
            <a:ext cx="2901135" cy="729430"/>
          </a:xfrm>
          <a:prstGeom prst="rect">
            <a:avLst/>
          </a:prstGeom>
          <a:noFill/>
        </p:spPr>
        <p:txBody>
          <a:bodyPr wrap="square" lIns="91440" tIns="45720" rIns="91440" bIns="45720">
            <a:spAutoFit/>
          </a:bodyPr>
          <a:lstStyle/>
          <a:p>
            <a:pPr algn="ctr"/>
            <a:r>
              <a:rPr lang="zh-CN" altLang="en-US" sz="40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第二梯队</a:t>
            </a:r>
          </a:p>
        </p:txBody>
      </p:sp>
      <p:sp>
        <p:nvSpPr>
          <p:cNvPr id="23" name="矩形 22">
            <a:extLst>
              <a:ext uri="{FF2B5EF4-FFF2-40B4-BE49-F238E27FC236}">
                <a16:creationId xmlns:a16="http://schemas.microsoft.com/office/drawing/2014/main" id="{C41C4C90-EB5B-1AA1-380D-652282E78426}"/>
              </a:ext>
            </a:extLst>
          </p:cNvPr>
          <p:cNvSpPr/>
          <p:nvPr/>
        </p:nvSpPr>
        <p:spPr>
          <a:xfrm>
            <a:off x="6105101" y="3376263"/>
            <a:ext cx="3888432" cy="707886"/>
          </a:xfrm>
          <a:prstGeom prst="rect">
            <a:avLst/>
          </a:prstGeom>
          <a:noFill/>
        </p:spPr>
        <p:txBody>
          <a:bodyPr wrap="square" lIns="91440" tIns="45720" rIns="91440" bIns="45720">
            <a:spAutoFit/>
          </a:bodyPr>
          <a:lstStyle/>
          <a:p>
            <a:pPr algn="ctr"/>
            <a:r>
              <a:rPr lang="zh-CN" altLang="en-US" sz="40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发展较晚省份</a:t>
            </a:r>
          </a:p>
        </p:txBody>
      </p:sp>
      <p:sp>
        <p:nvSpPr>
          <p:cNvPr id="27" name="文本框 26">
            <a:extLst>
              <a:ext uri="{FF2B5EF4-FFF2-40B4-BE49-F238E27FC236}">
                <a16:creationId xmlns:a16="http://schemas.microsoft.com/office/drawing/2014/main" id="{CCAD56A3-4B7B-40AB-4AE2-A2202756C36E}"/>
              </a:ext>
            </a:extLst>
          </p:cNvPr>
          <p:cNvSpPr txBox="1"/>
          <p:nvPr/>
        </p:nvSpPr>
        <p:spPr>
          <a:xfrm>
            <a:off x="2927648" y="6206571"/>
            <a:ext cx="8205384" cy="1032077"/>
          </a:xfrm>
          <a:prstGeom prst="rect">
            <a:avLst/>
          </a:prstGeom>
          <a:noFill/>
        </p:spPr>
        <p:txBody>
          <a:bodyPr wrap="square" rtlCol="0">
            <a:spAutoFit/>
          </a:bodyPr>
          <a:lstStyle/>
          <a:p>
            <a:pPr marL="122555" marR="413385" indent="252730" algn="just">
              <a:lnSpc>
                <a:spcPct val="115000"/>
              </a:lnSpc>
              <a:spcBef>
                <a:spcPts val="215"/>
              </a:spcBef>
            </a:pPr>
            <a:r>
              <a:rPr lang="zh-CN" altLang="en-US" sz="1700" dirty="0">
                <a:latin typeface="微软雅黑" panose="020B0503020204020204" pitchFamily="34" charset="-122"/>
                <a:ea typeface="微软雅黑" panose="020B0503020204020204" pitchFamily="34" charset="-122"/>
              </a:rPr>
              <a:t>特殊情况：海南省</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特点</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旅游依赖，疫情冲击大，经济结构单一。</a:t>
            </a:r>
            <a:endParaRPr lang="en-US" altLang="zh-CN" sz="1700" dirty="0">
              <a:latin typeface="微软雅黑" panose="020B0503020204020204" pitchFamily="34" charset="-122"/>
              <a:ea typeface="微软雅黑" panose="020B0503020204020204" pitchFamily="34" charset="-122"/>
            </a:endParaRPr>
          </a:p>
          <a:p>
            <a:pPr marL="122555" marR="413385" indent="252730" algn="just">
              <a:lnSpc>
                <a:spcPct val="115000"/>
              </a:lnSpc>
              <a:spcBef>
                <a:spcPts val="215"/>
              </a:spcBef>
            </a:pPr>
            <a:r>
              <a:rPr lang="zh-CN" altLang="en-US" sz="1700" dirty="0">
                <a:latin typeface="微软雅黑" panose="020B0503020204020204" pitchFamily="34" charset="-122"/>
                <a:ea typeface="微软雅黑" panose="020B0503020204020204" pitchFamily="34" charset="-122"/>
              </a:rPr>
              <a:t>原因</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疫情影响严重，产业单一，高教科技弱。</a:t>
            </a:r>
            <a:endParaRPr lang="zh-CN" altLang="zh-CN" sz="1700"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区域发展策略建议</a:t>
            </a:r>
          </a:p>
        </p:txBody>
      </p:sp>
      <p:sp>
        <p:nvSpPr>
          <p:cNvPr id="4" name="New shape"/>
          <p:cNvSpPr/>
          <p:nvPr/>
        </p:nvSpPr>
        <p:spPr>
          <a:xfrm>
            <a:off x="1687715" y="4241985"/>
            <a:ext cx="3040159"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800" b="1" i="0" dirty="0">
                <a:solidFill>
                  <a:srgbClr val="5585B5"/>
                </a:solidFill>
                <a:latin typeface="微软雅黑" panose="020B0503020204020204" pitchFamily="34" charset="-122"/>
                <a:ea typeface="微软雅黑" panose="020B0503020204020204" pitchFamily="34" charset="-122"/>
              </a:rPr>
              <a:t>区域产业布局优化</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algn="l">
              <a:lnSpc>
                <a:spcPct val="150000"/>
              </a:lnSpc>
            </a:pPr>
            <a:r>
              <a:rPr lang="zh-CN" altLang="en-US" b="0" i="0" dirty="0">
                <a:solidFill>
                  <a:srgbClr val="000000"/>
                </a:solidFill>
                <a:latin typeface="微软雅黑" panose="020B0503020204020204" pitchFamily="34" charset="-122"/>
                <a:ea typeface="微软雅黑" panose="020B0503020204020204" pitchFamily="34" charset="-122"/>
              </a:rPr>
              <a:t>针对区域资源和优势产业，进行科学的产业布局，提升产业链条的完整性和竞争力。</a:t>
            </a:r>
          </a:p>
          <a:p>
            <a:pPr algn="l"/>
            <a:endParaRPr b="0" i="0" dirty="0">
              <a:solidFill>
                <a:srgbClr val="000000"/>
              </a:solidFill>
              <a:latin typeface="微软雅黑" panose="020B0503020204020204" pitchFamily="34" charset="-122"/>
              <a:ea typeface="微软雅黑" panose="020B0503020204020204" pitchFamily="34" charset="-122"/>
            </a:endParaRPr>
          </a:p>
        </p:txBody>
      </p:sp>
      <p:sp>
        <p:nvSpPr>
          <p:cNvPr id="5" name="New shape"/>
          <p:cNvSpPr/>
          <p:nvPr/>
        </p:nvSpPr>
        <p:spPr>
          <a:xfrm>
            <a:off x="4749047" y="4241985"/>
            <a:ext cx="3040159"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800" b="1" i="0" dirty="0">
                <a:solidFill>
                  <a:srgbClr val="5585B5"/>
                </a:solidFill>
                <a:latin typeface="微软雅黑" panose="020B0503020204020204" pitchFamily="34" charset="-122"/>
                <a:ea typeface="微软雅黑" panose="020B0503020204020204" pitchFamily="34" charset="-122"/>
              </a:rPr>
              <a:t>创新驱动策略实施</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algn="l">
              <a:lnSpc>
                <a:spcPct val="150000"/>
              </a:lnSpc>
            </a:pPr>
            <a:r>
              <a:rPr lang="zh-CN" altLang="en-US" b="0" i="0" dirty="0">
                <a:solidFill>
                  <a:srgbClr val="000000"/>
                </a:solidFill>
                <a:latin typeface="微软雅黑" panose="020B0503020204020204" pitchFamily="34" charset="-122"/>
                <a:ea typeface="微软雅黑" panose="020B0503020204020204" pitchFamily="34" charset="-122"/>
              </a:rPr>
              <a:t>通过技术创新模式创新等手段，推动区域经济持续健康发展，增强区域核心竞争力。</a:t>
            </a:r>
          </a:p>
          <a:p>
            <a:pPr algn="l"/>
            <a:endParaRPr b="0" i="0" dirty="0">
              <a:solidFill>
                <a:srgbClr val="000000"/>
              </a:solidFill>
              <a:latin typeface="微软雅黑" panose="020B0503020204020204" pitchFamily="34" charset="-122"/>
              <a:ea typeface="微软雅黑" panose="020B0503020204020204" pitchFamily="34" charset="-122"/>
            </a:endParaRPr>
          </a:p>
        </p:txBody>
      </p:sp>
      <p:sp>
        <p:nvSpPr>
          <p:cNvPr id="6" name="New shape"/>
          <p:cNvSpPr/>
          <p:nvPr/>
        </p:nvSpPr>
        <p:spPr>
          <a:xfrm>
            <a:off x="7789206" y="4241985"/>
            <a:ext cx="3040158"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800" b="1" i="0" dirty="0">
                <a:solidFill>
                  <a:srgbClr val="5585B5"/>
                </a:solidFill>
                <a:latin typeface="微软雅黑" panose="020B0503020204020204" pitchFamily="34" charset="-122"/>
                <a:ea typeface="微软雅黑" panose="020B0503020204020204" pitchFamily="34" charset="-122"/>
              </a:rPr>
              <a:t>人才引进与培养</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algn="l">
              <a:lnSpc>
                <a:spcPct val="150000"/>
              </a:lnSpc>
            </a:pPr>
            <a:r>
              <a:rPr lang="zh-CN" altLang="en-US" b="0" i="0" dirty="0">
                <a:solidFill>
                  <a:srgbClr val="000000"/>
                </a:solidFill>
                <a:latin typeface="微软雅黑" panose="020B0503020204020204" pitchFamily="34" charset="-122"/>
                <a:ea typeface="微软雅黑" panose="020B0503020204020204" pitchFamily="34" charset="-122"/>
              </a:rPr>
              <a:t>重视人才的培养和引进，打造高质量的人才队伍，为区域发展提供强大的智力支持。</a:t>
            </a:r>
          </a:p>
          <a:p>
            <a:pPr algn="l"/>
            <a:endParaRPr b="0" i="0" dirty="0">
              <a:solidFill>
                <a:srgbClr val="0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702DFBF3-D61E-6E45-4456-CA5FA2355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9648" y="843643"/>
            <a:ext cx="5848646" cy="3342083"/>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699767"/>
            <a:ext cx="11038043" cy="1061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altLang="en-US" sz="4800" b="1" i="0" dirty="0">
                <a:solidFill>
                  <a:srgbClr val="000000"/>
                </a:solidFill>
                <a:latin typeface="微软雅黑" panose="020B0503020204020204" pitchFamily="34" charset="-122"/>
                <a:ea typeface="微软雅黑" panose="020B0503020204020204" pitchFamily="34" charset="-122"/>
              </a:rPr>
              <a:t>谢 谢 大 家</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01</a:t>
            </a:r>
          </a:p>
        </p:txBody>
      </p:sp>
      <p:sp>
        <p:nvSpPr>
          <p:cNvPr id="5" name="New shape"/>
          <p:cNvSpPr/>
          <p:nvPr/>
        </p:nvSpPr>
        <p:spPr>
          <a:xfrm>
            <a:off x="986400" y="2695759"/>
            <a:ext cx="5771526" cy="1069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4800" b="1" i="0" dirty="0">
                <a:solidFill>
                  <a:srgbClr val="202580"/>
                </a:solidFill>
                <a:latin typeface="微软雅黑" panose="020B0503020204020204" pitchFamily="34" charset="-122"/>
                <a:ea typeface="微软雅黑" panose="020B0503020204020204" pitchFamily="34" charset="-122"/>
              </a:rPr>
              <a:t>背景</a:t>
            </a:r>
            <a:endParaRPr sz="4800" b="1" i="0" dirty="0">
              <a:solidFill>
                <a:srgbClr val="20258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7"/>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8"/>
          <a:srcRect/>
          <a:stretch>
            <a:fillRect/>
          </a:stretch>
        </p:blipFill>
        <p:spPr>
          <a:xfrm>
            <a:off x="424800" y="338400"/>
            <a:ext cx="619200" cy="313200"/>
          </a:xfrm>
          <a:prstGeom prst="rect">
            <a:avLst/>
          </a:prstGeom>
          <a:ln>
            <a:noFill/>
          </a:ln>
        </p:spPr>
      </p:pic>
      <p:sp>
        <p:nvSpPr>
          <p:cNvPr id="3" name="New shape"/>
          <p:cNvSpPr/>
          <p:nvPr/>
        </p:nvSpPr>
        <p:spPr>
          <a:xfrm>
            <a:off x="982800" y="143396"/>
            <a:ext cx="9369360" cy="703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dirty="0">
                <a:solidFill>
                  <a:srgbClr val="000000"/>
                </a:solidFill>
                <a:latin typeface="微软雅黑" panose="020B0503020204020204" pitchFamily="34" charset="-122"/>
                <a:ea typeface="微软雅黑" panose="020B0503020204020204" pitchFamily="34" charset="-122"/>
              </a:rPr>
              <a:t>背景</a:t>
            </a:r>
            <a:endParaRPr sz="3000" b="1" i="0" dirty="0">
              <a:solidFill>
                <a:srgbClr val="000000"/>
              </a:solidFill>
              <a:latin typeface="微软雅黑" panose="020B0503020204020204" pitchFamily="34" charset="-122"/>
              <a:ea typeface="微软雅黑" panose="020B0503020204020204" pitchFamily="34" charset="-122"/>
            </a:endParaRPr>
          </a:p>
        </p:txBody>
      </p:sp>
      <p:grpSp>
        <p:nvGrpSpPr>
          <p:cNvPr id="6" name="组合 5"/>
          <p:cNvGrpSpPr/>
          <p:nvPr>
            <p:custDataLst>
              <p:tags r:id="rId1"/>
            </p:custDataLst>
          </p:nvPr>
        </p:nvGrpSpPr>
        <p:grpSpPr>
          <a:xfrm>
            <a:off x="968408" y="805652"/>
            <a:ext cx="10816224" cy="5791699"/>
            <a:chOff x="4043" y="3132"/>
            <a:chExt cx="10059" cy="3540"/>
          </a:xfrm>
        </p:grpSpPr>
        <p:sp>
          <p:nvSpPr>
            <p:cNvPr id="5" name="矩形 4"/>
            <p:cNvSpPr/>
            <p:nvPr>
              <p:custDataLst>
                <p:tags r:id="rId2"/>
              </p:custDataLst>
            </p:nvPr>
          </p:nvSpPr>
          <p:spPr>
            <a:xfrm>
              <a:off x="4044" y="3132"/>
              <a:ext cx="10059" cy="3540"/>
            </a:xfrm>
            <a:prstGeom prst="rect">
              <a:avLst/>
            </a:prstGeom>
            <a:pattFill prst="dotGrid">
              <a:fgClr>
                <a:schemeClr val="accent1">
                  <a:lumMod val="20000"/>
                  <a:lumOff val="80000"/>
                </a:schemeClr>
              </a:fgClr>
              <a:bgClr>
                <a:schemeClr val="lt1"/>
              </a:bgClr>
            </a:patt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lt1">
                      <a:lumMod val="50000"/>
                    </a:schemeClr>
                  </a:solidFill>
                </a:rPr>
                <a:t> </a:t>
              </a:r>
            </a:p>
          </p:txBody>
        </p:sp>
        <p:sp>
          <p:nvSpPr>
            <p:cNvPr id="7" name="任意多边形 6"/>
            <p:cNvSpPr/>
            <p:nvPr>
              <p:custDataLst>
                <p:tags r:id="rId3"/>
              </p:custDataLst>
            </p:nvPr>
          </p:nvSpPr>
          <p:spPr>
            <a:xfrm>
              <a:off x="4043" y="5867"/>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任意多边形 7"/>
            <p:cNvSpPr/>
            <p:nvPr>
              <p:custDataLst>
                <p:tags r:id="rId4"/>
              </p:custDataLst>
            </p:nvPr>
          </p:nvSpPr>
          <p:spPr>
            <a:xfrm rot="10800000">
              <a:off x="13279" y="3132"/>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6" name="文本框 15">
            <a:extLst>
              <a:ext uri="{FF2B5EF4-FFF2-40B4-BE49-F238E27FC236}">
                <a16:creationId xmlns:a16="http://schemas.microsoft.com/office/drawing/2014/main" id="{7506E998-2F91-12C9-3360-0509CB2DF6B3}"/>
              </a:ext>
            </a:extLst>
          </p:cNvPr>
          <p:cNvSpPr txBox="1"/>
          <p:nvPr/>
        </p:nvSpPr>
        <p:spPr>
          <a:xfrm>
            <a:off x="1289203" y="974356"/>
            <a:ext cx="9609937" cy="1569660"/>
          </a:xfrm>
          <a:prstGeom prst="rect">
            <a:avLst/>
          </a:prstGeom>
          <a:noFill/>
        </p:spPr>
        <p:txBody>
          <a:bodyPr wrap="square">
            <a:spAutoFit/>
          </a:bodyPr>
          <a:lstStyle/>
          <a:p>
            <a:r>
              <a:rPr lang="en-US" altLang="zh-CN" sz="2400" dirty="0">
                <a:latin typeface="微软雅黑" panose="020B0503020204020204" pitchFamily="34" charset="-122"/>
                <a:cs typeface="微软雅黑" panose="020B0503020204020204" pitchFamily="34" charset="-122"/>
              </a:rPr>
              <a:t>   </a:t>
            </a:r>
            <a:r>
              <a:rPr lang="uk-UA" altLang="zh-CN" sz="2400" dirty="0">
                <a:effectLst/>
                <a:latin typeface="微软雅黑" panose="020B0503020204020204" pitchFamily="34" charset="-122"/>
                <a:cs typeface="微软雅黑" panose="020B0503020204020204" pitchFamily="34" charset="-122"/>
              </a:rPr>
              <a:t>我们生活在一个多元化的世界，每个地区都有其独特的发展特点和模式。然而，这些差异是如何形成的？又会带来什么样的影响？这就是我们今天要探讨的问题。</a:t>
            </a:r>
            <a:endParaRPr lang="en-US" altLang="zh-CN" sz="2400" dirty="0">
              <a:effectLst/>
              <a:latin typeface="微软雅黑" panose="020B0503020204020204" pitchFamily="34" charset="-122"/>
              <a:cs typeface="微软雅黑" panose="020B0503020204020204" pitchFamily="34" charset="-122"/>
            </a:endParaRPr>
          </a:p>
          <a:p>
            <a:endParaRPr lang="zh-CN" altLang="en-US" sz="2400" dirty="0"/>
          </a:p>
        </p:txBody>
      </p:sp>
      <p:pic>
        <p:nvPicPr>
          <p:cNvPr id="21" name="图片 20">
            <a:extLst>
              <a:ext uri="{FF2B5EF4-FFF2-40B4-BE49-F238E27FC236}">
                <a16:creationId xmlns:a16="http://schemas.microsoft.com/office/drawing/2014/main" id="{4C3E4374-035E-5020-726E-8515DCFC4C2B}"/>
              </a:ext>
            </a:extLst>
          </p:cNvPr>
          <p:cNvPicPr>
            <a:picLocks noChangeAspect="1"/>
          </p:cNvPicPr>
          <p:nvPr/>
        </p:nvPicPr>
        <p:blipFill>
          <a:blip r:embed="rId9" cstate="print">
            <a:alphaModFix amt="21000"/>
            <a:extLst>
              <a:ext uri="{28A0092B-C50C-407E-A947-70E740481C1C}">
                <a14:useLocalDpi xmlns:a14="http://schemas.microsoft.com/office/drawing/2010/main" val="0"/>
              </a:ext>
            </a:extLst>
          </a:blip>
          <a:stretch>
            <a:fillRect/>
          </a:stretch>
        </p:blipFill>
        <p:spPr>
          <a:xfrm>
            <a:off x="7595699" y="2342233"/>
            <a:ext cx="4187857" cy="4187857"/>
          </a:xfrm>
          <a:prstGeom prst="rect">
            <a:avLst/>
          </a:prstGeom>
        </p:spPr>
      </p:pic>
      <p:sp>
        <p:nvSpPr>
          <p:cNvPr id="18" name="文本框 17">
            <a:extLst>
              <a:ext uri="{FF2B5EF4-FFF2-40B4-BE49-F238E27FC236}">
                <a16:creationId xmlns:a16="http://schemas.microsoft.com/office/drawing/2014/main" id="{8AF718CE-EFD5-9D8E-66A8-35FF9C60AD14}"/>
              </a:ext>
            </a:extLst>
          </p:cNvPr>
          <p:cNvSpPr txBox="1"/>
          <p:nvPr/>
        </p:nvSpPr>
        <p:spPr>
          <a:xfrm>
            <a:off x="1289203" y="2122691"/>
            <a:ext cx="7776864" cy="4154984"/>
          </a:xfrm>
          <a:prstGeom prst="rect">
            <a:avLst/>
          </a:prstGeom>
          <a:noFill/>
        </p:spPr>
        <p:txBody>
          <a:bodyPr wrap="square">
            <a:spAutoFit/>
          </a:bodyPr>
          <a:lstStyle/>
          <a:p>
            <a:r>
              <a:rPr lang="zh-CN" altLang="en-US" sz="2400" b="1" dirty="0"/>
              <a:t>研究目的在于：</a:t>
            </a:r>
            <a:endParaRPr lang="en-US" altLang="zh-CN" sz="2400" b="1" dirty="0"/>
          </a:p>
          <a:p>
            <a:r>
              <a:rPr lang="zh-CN" altLang="en-US" sz="2400" b="1" dirty="0"/>
              <a:t>检验综合指标的有效性：</a:t>
            </a:r>
            <a:endParaRPr lang="zh-CN" altLang="en-US" sz="2400" dirty="0"/>
          </a:p>
          <a:p>
            <a:pPr>
              <a:buFont typeface="Arial" panose="020B0604020202020204" pitchFamily="34" charset="0"/>
              <a:buChar char="•"/>
            </a:pPr>
            <a:r>
              <a:rPr lang="zh-CN" altLang="en-US" sz="2400" dirty="0"/>
              <a:t>确定选取的十四项综合指标是否能够全面且准确地反映各省市的发展水平。</a:t>
            </a:r>
          </a:p>
          <a:p>
            <a:pPr>
              <a:buFont typeface="Arial" panose="020B0604020202020204" pitchFamily="34" charset="0"/>
              <a:buChar char="•"/>
            </a:pPr>
            <a:r>
              <a:rPr lang="zh-CN" altLang="en-US" sz="2400" dirty="0"/>
              <a:t>评估这些指标在描述地区经济、社会、人口等方面特征的有效性。</a:t>
            </a:r>
            <a:endParaRPr lang="en-US" altLang="zh-CN" sz="2400" dirty="0"/>
          </a:p>
          <a:p>
            <a:r>
              <a:rPr lang="zh-CN" altLang="en-US" sz="2400" b="1" dirty="0"/>
              <a:t>分析各指标的贡献：</a:t>
            </a:r>
            <a:endParaRPr lang="en-US" altLang="zh-CN" sz="2400" b="1" dirty="0"/>
          </a:p>
          <a:p>
            <a:pPr>
              <a:buFont typeface="Arial" panose="020B0604020202020204" pitchFamily="34" charset="0"/>
              <a:buChar char="•"/>
            </a:pPr>
            <a:r>
              <a:rPr lang="zh-CN" altLang="en-US" sz="2400" dirty="0"/>
              <a:t>确定哪些指标对地区经济发展具有显著影响，帮助识别关键驱动因素。</a:t>
            </a:r>
            <a:endParaRPr lang="en-US" altLang="zh-CN" sz="2400" dirty="0"/>
          </a:p>
          <a:p>
            <a:pPr>
              <a:buFont typeface="Arial" panose="020B0604020202020204" pitchFamily="34" charset="0"/>
              <a:buChar char="•"/>
            </a:pPr>
            <a:r>
              <a:rPr lang="zh-CN" altLang="en-US" sz="2400" dirty="0"/>
              <a:t>根据分析结果，为各省市的经济发展提出科学合理的政策建议。</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02</a:t>
            </a:r>
          </a:p>
        </p:txBody>
      </p:sp>
      <p:sp>
        <p:nvSpPr>
          <p:cNvPr id="5" name="New shape"/>
          <p:cNvSpPr/>
          <p:nvPr/>
        </p:nvSpPr>
        <p:spPr>
          <a:xfrm>
            <a:off x="677056" y="2496904"/>
            <a:ext cx="7125824" cy="1061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lang="zh-CN" altLang="en-US" sz="4800" b="1" i="0" dirty="0">
                <a:solidFill>
                  <a:srgbClr val="202580"/>
                </a:solidFill>
                <a:latin typeface="微软雅黑" panose="020B0503020204020204" pitchFamily="34" charset="-122"/>
                <a:ea typeface="微软雅黑" panose="020B0503020204020204" pitchFamily="34" charset="-122"/>
              </a:rPr>
              <a:t>数据集选择及部分可视化</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数据来源</a:t>
            </a:r>
            <a:endParaRPr sz="3000" b="1" i="0">
              <a:solidFill>
                <a:srgbClr val="000000"/>
              </a:solidFill>
              <a:latin typeface="微软雅黑" panose="020B0503020204020204" charset="-122"/>
            </a:endParaRPr>
          </a:p>
        </p:txBody>
      </p:sp>
      <p:sp>
        <p:nvSpPr>
          <p:cNvPr id="4" name="New shape"/>
          <p:cNvSpPr/>
          <p:nvPr/>
        </p:nvSpPr>
        <p:spPr>
          <a:xfrm>
            <a:off x="1360819" y="2416239"/>
            <a:ext cx="2744215" cy="4089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zh-CN" altLang="en-US" sz="3200" b="1" i="0" dirty="0">
                <a:solidFill>
                  <a:srgbClr val="5585B5"/>
                </a:solidFill>
                <a:latin typeface="微软雅黑" panose="020B0503020204020204" pitchFamily="34" charset="-122"/>
                <a:ea typeface="微软雅黑" panose="020B0503020204020204" pitchFamily="34" charset="-122"/>
              </a:rPr>
              <a:t>国家统计局网站概述</a:t>
            </a:r>
            <a:endParaRPr lang="zh-CN" altLang="en-US" sz="3200" dirty="0">
              <a:latin typeface="微软雅黑" panose="020B0503020204020204" pitchFamily="34" charset="-122"/>
              <a:ea typeface="微软雅黑" panose="020B0503020204020204" pitchFamily="34" charset="-122"/>
            </a:endParaRPr>
          </a:p>
          <a:p>
            <a:pPr algn="l"/>
            <a:endParaRPr lang="zh-CN" altLang="en-US" sz="2000" dirty="0">
              <a:latin typeface="微软雅黑" panose="020B0503020204020204" pitchFamily="34" charset="-122"/>
              <a:ea typeface="微软雅黑" panose="020B0503020204020204" pitchFamily="34" charset="-122"/>
            </a:endParaRPr>
          </a:p>
          <a:p>
            <a:pPr algn="l">
              <a:lnSpc>
                <a:spcPct val="150000"/>
              </a:lnSpc>
            </a:pPr>
            <a:r>
              <a:rPr lang="zh-CN" altLang="en-US" sz="2400" b="0" i="0" dirty="0">
                <a:solidFill>
                  <a:srgbClr val="000000"/>
                </a:solidFill>
                <a:latin typeface="微软雅黑" panose="020B0503020204020204" pitchFamily="34" charset="-122"/>
                <a:ea typeface="微软雅黑" panose="020B0503020204020204" pitchFamily="34" charset="-122"/>
              </a:rPr>
              <a:t>国家统计局网站是中国官方统计信息的权威发布平台，提供全国范围内的统计数据和报告</a:t>
            </a:r>
            <a:r>
              <a:rPr lang="zh-CN" altLang="en-US" sz="2400" b="0" i="0" dirty="0">
                <a:solidFill>
                  <a:srgbClr val="000000"/>
                </a:solidFill>
                <a:latin typeface="微软雅黑" panose="020B0503020204020204" charset="-122"/>
              </a:rPr>
              <a:t>。</a:t>
            </a:r>
          </a:p>
        </p:txBody>
      </p:sp>
      <p:sp>
        <p:nvSpPr>
          <p:cNvPr id="5" name="New shape"/>
          <p:cNvSpPr/>
          <p:nvPr/>
        </p:nvSpPr>
        <p:spPr>
          <a:xfrm>
            <a:off x="4391187" y="2416240"/>
            <a:ext cx="2744215" cy="4212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zh-CN" altLang="en-US" sz="3200" b="1" dirty="0">
                <a:solidFill>
                  <a:srgbClr val="5585B5"/>
                </a:solidFill>
                <a:latin typeface="微软雅黑" panose="020B0503020204020204" pitchFamily="34" charset="-122"/>
                <a:ea typeface="微软雅黑" panose="020B0503020204020204" pitchFamily="34" charset="-122"/>
              </a:rPr>
              <a:t>国家统计局网站的数据分类</a:t>
            </a:r>
            <a:br>
              <a:rPr sz="2800" dirty="0">
                <a:latin typeface="微软雅黑" panose="020B0503020204020204" charset="-122"/>
              </a:rPr>
            </a:br>
            <a:endParaRPr lang="zh-CN" altLang="en-US" sz="2800" dirty="0">
              <a:latin typeface="微软雅黑" panose="020B0503020204020204" charset="-122"/>
            </a:endParaRPr>
          </a:p>
          <a:p>
            <a:pPr algn="l">
              <a:lnSpc>
                <a:spcPct val="150000"/>
              </a:lnSpc>
            </a:pPr>
            <a:r>
              <a:rPr lang="zh-CN" altLang="en-US" sz="2400" i="0" dirty="0">
                <a:solidFill>
                  <a:srgbClr val="000000"/>
                </a:solidFill>
                <a:latin typeface="微软雅黑" panose="020B0503020204020204" pitchFamily="34" charset="-122"/>
                <a:ea typeface="微软雅黑" panose="020B0503020204020204" pitchFamily="34" charset="-122"/>
              </a:rPr>
              <a:t>国家统计局网站将数据按照经济、社会、人口等多个维度进行分类，方便用户查找和分析。</a:t>
            </a:r>
          </a:p>
        </p:txBody>
      </p:sp>
      <p:pic>
        <p:nvPicPr>
          <p:cNvPr id="7" name="New picture"/>
          <p:cNvPicPr/>
          <p:nvPr/>
        </p:nvPicPr>
        <p:blipFill>
          <a:blip r:embed="rId5"/>
          <a:srcRect/>
          <a:stretch>
            <a:fillRect/>
          </a:stretch>
        </p:blipFill>
        <p:spPr>
          <a:xfrm>
            <a:off x="1457252" y="1049549"/>
            <a:ext cx="2551347" cy="1250998"/>
          </a:xfrm>
          <a:prstGeom prst="rect">
            <a:avLst/>
          </a:prstGeom>
          <a:ln>
            <a:noFill/>
          </a:ln>
        </p:spPr>
      </p:pic>
      <p:pic>
        <p:nvPicPr>
          <p:cNvPr id="8" name="New picture"/>
          <p:cNvPicPr/>
          <p:nvPr/>
        </p:nvPicPr>
        <p:blipFill>
          <a:blip r:embed="rId6"/>
          <a:srcRect/>
          <a:stretch>
            <a:fillRect/>
          </a:stretch>
        </p:blipFill>
        <p:spPr>
          <a:xfrm>
            <a:off x="4487621" y="1049549"/>
            <a:ext cx="2551346" cy="1318116"/>
          </a:xfrm>
          <a:prstGeom prst="rect">
            <a:avLst/>
          </a:prstGeom>
          <a:ln>
            <a:noFill/>
          </a:ln>
        </p:spPr>
      </p:pic>
      <p:pic>
        <p:nvPicPr>
          <p:cNvPr id="11" name="图片 10">
            <a:extLst>
              <a:ext uri="{FF2B5EF4-FFF2-40B4-BE49-F238E27FC236}">
                <a16:creationId xmlns:a16="http://schemas.microsoft.com/office/drawing/2014/main" id="{FEEC9ADC-C9EE-DE6C-4771-19E72EFB3C52}"/>
              </a:ext>
            </a:extLst>
          </p:cNvPr>
          <p:cNvPicPr>
            <a:picLocks noChangeAspect="1"/>
          </p:cNvPicPr>
          <p:nvPr/>
        </p:nvPicPr>
        <p:blipFill rotWithShape="1">
          <a:blip r:embed="rId7"/>
          <a:srcRect l="8848" t="4640" r="9462" b="6321"/>
          <a:stretch/>
        </p:blipFill>
        <p:spPr>
          <a:xfrm>
            <a:off x="7800815" y="292098"/>
            <a:ext cx="3744416" cy="6462697"/>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45898"/>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dirty="0">
                <a:solidFill>
                  <a:srgbClr val="000000"/>
                </a:solidFill>
                <a:latin typeface="微软雅黑" panose="020B0503020204020204" charset="-122"/>
              </a:rPr>
              <a:t>数据</a:t>
            </a:r>
            <a:r>
              <a:rPr lang="zh-CN" altLang="en-US" sz="3000" b="1" dirty="0">
                <a:solidFill>
                  <a:srgbClr val="000000"/>
                </a:solidFill>
                <a:latin typeface="微软雅黑" panose="020B0503020204020204" charset="-122"/>
              </a:rPr>
              <a:t>简介</a:t>
            </a:r>
            <a:endParaRPr sz="3000" b="1" i="0" dirty="0">
              <a:solidFill>
                <a:srgbClr val="000000"/>
              </a:solidFill>
              <a:latin typeface="微软雅黑" panose="020B0503020204020204" charset="-122"/>
            </a:endParaRPr>
          </a:p>
        </p:txBody>
      </p:sp>
      <p:sp>
        <p:nvSpPr>
          <p:cNvPr id="12" name="文本框 11">
            <a:extLst>
              <a:ext uri="{FF2B5EF4-FFF2-40B4-BE49-F238E27FC236}">
                <a16:creationId xmlns:a16="http://schemas.microsoft.com/office/drawing/2014/main" id="{F33A4C22-E9A3-8C47-E153-4AEA1FEE3E22}"/>
              </a:ext>
            </a:extLst>
          </p:cNvPr>
          <p:cNvSpPr txBox="1"/>
          <p:nvPr/>
        </p:nvSpPr>
        <p:spPr>
          <a:xfrm>
            <a:off x="335361" y="2357228"/>
            <a:ext cx="5328592" cy="276992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marL="122555" marR="330835" indent="252730">
              <a:lnSpc>
                <a:spcPct val="115000"/>
              </a:lnSpc>
              <a:spcBef>
                <a:spcPts val="215"/>
              </a:spcBef>
              <a:spcAft>
                <a:spcPts val="0"/>
              </a:spcAft>
            </a:pPr>
            <a:r>
              <a:rPr lang="en-US" altLang="zh-CN" sz="1800" spc="15" dirty="0">
                <a:effectLst/>
                <a:latin typeface="PMingLiU" panose="02020500000000000000" pitchFamily="18" charset="-120"/>
                <a:ea typeface="PMingLiU" panose="02020500000000000000" pitchFamily="18" charset="-120"/>
                <a:cs typeface="PMingLiU" panose="02020500000000000000" pitchFamily="18" charset="-120"/>
              </a:rPr>
              <a:t>1.</a:t>
            </a:r>
            <a:r>
              <a:rPr lang="zh-CN" altLang="zh-CN" sz="1800" spc="15" dirty="0">
                <a:effectLst/>
                <a:ea typeface="PMingLiU" panose="02020500000000000000" pitchFamily="18" charset="-120"/>
                <a:cs typeface="PMingLiU" panose="02020500000000000000" pitchFamily="18" charset="-120"/>
              </a:rPr>
              <a:t>地区生产总值 </a:t>
            </a:r>
            <a:endPar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rPr>
              <a:t>2.</a:t>
            </a:r>
            <a:r>
              <a:rPr lang="zh-CN" altLang="zh-CN" sz="1800" spc="15" dirty="0">
                <a:effectLst/>
                <a:latin typeface="PMingLiU" panose="02020500000000000000" pitchFamily="18" charset="-120"/>
                <a:ea typeface="PMingLiU" panose="02020500000000000000" pitchFamily="18" charset="-120"/>
                <a:cs typeface="PMingLiU" panose="02020500000000000000" pitchFamily="18" charset="-120"/>
              </a:rPr>
              <a:t>年末常住人口 </a:t>
            </a:r>
            <a:endPar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rPr>
              <a:t>3.</a:t>
            </a:r>
            <a:r>
              <a:rPr lang="zh-CN" altLang="zh-CN" sz="1800" spc="5" dirty="0">
                <a:effectLst/>
                <a:latin typeface="PMingLiU" panose="02020500000000000000" pitchFamily="18" charset="-120"/>
                <a:ea typeface="PMingLiU" panose="02020500000000000000" pitchFamily="18" charset="-120"/>
                <a:cs typeface="PMingLiU" panose="02020500000000000000" pitchFamily="18" charset="-120"/>
              </a:rPr>
              <a:t>城镇单位就业人员平均工资 </a:t>
            </a:r>
            <a:endPar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spc="40" dirty="0">
                <a:effectLst/>
                <a:latin typeface="Times New Roman" panose="02020603050405020304" pitchFamily="18" charset="0"/>
                <a:ea typeface="Times New Roman" panose="02020603050405020304" pitchFamily="18" charset="0"/>
                <a:cs typeface="PMingLiU" panose="02020500000000000000" pitchFamily="18" charset="-120"/>
              </a:rPr>
              <a:t>4.</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金融业城</a:t>
            </a:r>
            <a:r>
              <a:rPr lang="zh-CN" altLang="zh-CN" sz="1800" spc="15" dirty="0">
                <a:effectLst/>
                <a:latin typeface="PMingLiU" panose="02020500000000000000" pitchFamily="18" charset="-120"/>
                <a:ea typeface="PMingLiU" panose="02020500000000000000" pitchFamily="18" charset="-120"/>
                <a:cs typeface="PMingLiU" panose="02020500000000000000" pitchFamily="18" charset="-120"/>
              </a:rPr>
              <a:t>镇单位就业人员平均工资</a:t>
            </a:r>
            <a:endParaRPr lang="en-US" altLang="zh-CN" sz="1800" spc="65"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spc="65" dirty="0">
                <a:effectLst/>
                <a:latin typeface="Times New Roman" panose="02020603050405020304" pitchFamily="18" charset="0"/>
                <a:ea typeface="Times New Roman" panose="02020603050405020304" pitchFamily="18" charset="0"/>
                <a:cs typeface="PMingLiU" panose="02020500000000000000" pitchFamily="18" charset="-120"/>
              </a:rPr>
              <a:t>5. </a:t>
            </a:r>
            <a:r>
              <a:rPr lang="zh-CN" altLang="zh-CN" sz="1800" spc="5" dirty="0">
                <a:effectLst/>
                <a:latin typeface="PMingLiU" panose="02020500000000000000" pitchFamily="18" charset="-120"/>
                <a:ea typeface="PMingLiU" panose="02020500000000000000" pitchFamily="18" charset="-120"/>
                <a:cs typeface="PMingLiU" panose="02020500000000000000" pitchFamily="18" charset="-120"/>
              </a:rPr>
              <a:t>信息传输</a:t>
            </a:r>
            <a:r>
              <a:rPr lang="zh-CN" altLang="zh-CN" sz="1800" spc="5" dirty="0">
                <a:effectLst/>
                <a:latin typeface="PMingLiU" panose="02020500000000000000" pitchFamily="18" charset="-120"/>
                <a:ea typeface="宋体" panose="02010600030101010101" pitchFamily="2" charset="-122"/>
                <a:cs typeface="PMingLiU" panose="02020500000000000000" pitchFamily="18" charset="-120"/>
              </a:rPr>
              <a:t>、</a:t>
            </a:r>
            <a:r>
              <a:rPr lang="zh-CN" altLang="zh-CN" sz="1800" spc="5" dirty="0">
                <a:effectLst/>
                <a:latin typeface="PMingLiU" panose="02020500000000000000" pitchFamily="18" charset="-120"/>
                <a:ea typeface="PMingLiU" panose="02020500000000000000" pitchFamily="18" charset="-120"/>
                <a:cs typeface="PMingLiU" panose="02020500000000000000" pitchFamily="18" charset="-120"/>
              </a:rPr>
              <a:t>计算机服务和软件业城镇单位就业人员平均工资 </a:t>
            </a:r>
            <a:endParaRPr lang="en-US" altLang="zh-CN" sz="1800" spc="65"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spc="65" dirty="0">
                <a:effectLst/>
                <a:latin typeface="Times New Roman" panose="02020603050405020304" pitchFamily="18" charset="0"/>
                <a:ea typeface="Times New Roman" panose="02020603050405020304" pitchFamily="18" charset="0"/>
                <a:cs typeface="PMingLiU" panose="02020500000000000000" pitchFamily="18" charset="-120"/>
              </a:rPr>
              <a:t>6.</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住宅商品房平均销售价格</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rPr>
              <a:t>7.</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经营单位所在地进出口总额 </a:t>
            </a:r>
          </a:p>
        </p:txBody>
      </p:sp>
      <p:sp>
        <p:nvSpPr>
          <p:cNvPr id="13" name="文本框 12">
            <a:extLst>
              <a:ext uri="{FF2B5EF4-FFF2-40B4-BE49-F238E27FC236}">
                <a16:creationId xmlns:a16="http://schemas.microsoft.com/office/drawing/2014/main" id="{EDF5314C-F5B1-39D0-C753-BA94613438C5}"/>
              </a:ext>
            </a:extLst>
          </p:cNvPr>
          <p:cNvSpPr txBox="1"/>
          <p:nvPr/>
        </p:nvSpPr>
        <p:spPr>
          <a:xfrm>
            <a:off x="6240016" y="2675776"/>
            <a:ext cx="5400600" cy="24513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marL="122555" marR="330835" indent="252730">
              <a:lnSpc>
                <a:spcPct val="115000"/>
              </a:lnSpc>
              <a:spcBef>
                <a:spcPts val="215"/>
              </a:spcBef>
              <a:spcAft>
                <a:spcPts val="0"/>
              </a:spcAft>
            </a:pPr>
            <a:r>
              <a:rPr lang="en-US" altLang="zh-CN" sz="1800" dirty="0">
                <a:effectLst/>
                <a:latin typeface="PMingLiU" panose="02020500000000000000" pitchFamily="18" charset="-120"/>
                <a:ea typeface="PMingLiU" panose="02020500000000000000" pitchFamily="18" charset="-120"/>
                <a:cs typeface="PMingLiU" panose="02020500000000000000" pitchFamily="18" charset="-120"/>
              </a:rPr>
              <a:t>8.</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全体居民人均可支配收入 </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rPr>
              <a:t>9.</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城市绿地面积 </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rPr>
              <a:t>10.</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旅客周转量 </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rPr>
              <a:t>11.</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规模以上工业企业专利申请数 </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dirty="0">
                <a:latin typeface="Times New Roman" panose="02020603050405020304" pitchFamily="18" charset="0"/>
                <a:ea typeface="PMingLiU" panose="02020500000000000000" pitchFamily="18" charset="-120"/>
                <a:cs typeface="PMingLiU" panose="02020500000000000000" pitchFamily="18" charset="-120"/>
              </a:rPr>
              <a:t>12.</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普通高等学校招生数 </a:t>
            </a:r>
            <a:endParaRPr lang="en-US" altLang="zh-CN" sz="1800"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dirty="0">
                <a:latin typeface="Times New Roman" panose="02020603050405020304" pitchFamily="18" charset="0"/>
                <a:ea typeface="PMingLiU" panose="02020500000000000000" pitchFamily="18" charset="-120"/>
                <a:cs typeface="PMingLiU" panose="02020500000000000000" pitchFamily="18" charset="-120"/>
              </a:rPr>
              <a:t>13.</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医疗卫生机构数</a:t>
            </a:r>
            <a:r>
              <a:rPr lang="zh-CN" altLang="zh-CN" sz="1800" spc="400" dirty="0">
                <a:effectLst/>
                <a:latin typeface="PMingLiU" panose="02020500000000000000" pitchFamily="18" charset="-120"/>
                <a:ea typeface="PMingLiU" panose="02020500000000000000" pitchFamily="18" charset="-120"/>
                <a:cs typeface="PMingLiU" panose="02020500000000000000" pitchFamily="18" charset="-120"/>
              </a:rPr>
              <a:t> </a:t>
            </a:r>
            <a:endParaRPr lang="en-US" altLang="zh-CN" sz="1800" spc="-25" dirty="0">
              <a:effectLst/>
              <a:latin typeface="Times New Roman" panose="02020603050405020304" pitchFamily="18" charset="0"/>
              <a:ea typeface="Times New Roman" panose="02020603050405020304" pitchFamily="18" charset="0"/>
              <a:cs typeface="PMingLiU" panose="02020500000000000000" pitchFamily="18" charset="-120"/>
            </a:endParaRPr>
          </a:p>
          <a:p>
            <a:pPr marL="122555" marR="330835" indent="252730">
              <a:lnSpc>
                <a:spcPct val="115000"/>
              </a:lnSpc>
              <a:spcBef>
                <a:spcPts val="215"/>
              </a:spcBef>
              <a:spcAft>
                <a:spcPts val="0"/>
              </a:spcAft>
            </a:pPr>
            <a:r>
              <a:rPr lang="en-US" altLang="zh-CN" spc="-25" dirty="0">
                <a:latin typeface="Times New Roman" panose="02020603050405020304" pitchFamily="18" charset="0"/>
                <a:ea typeface="PMingLiU" panose="02020500000000000000" pitchFamily="18" charset="-120"/>
                <a:cs typeface="PMingLiU" panose="02020500000000000000" pitchFamily="18" charset="-120"/>
              </a:rPr>
              <a:t>14.</a:t>
            </a:r>
            <a:r>
              <a:rPr lang="zh-CN" altLang="zh-CN" sz="1800" dirty="0">
                <a:effectLst/>
                <a:latin typeface="PMingLiU" panose="02020500000000000000" pitchFamily="18" charset="-120"/>
                <a:ea typeface="PMingLiU" panose="02020500000000000000" pitchFamily="18" charset="-120"/>
                <a:cs typeface="PMingLiU" panose="02020500000000000000" pitchFamily="18" charset="-120"/>
              </a:rPr>
              <a:t>城市居民最低生活保障人数</a:t>
            </a:r>
          </a:p>
        </p:txBody>
      </p:sp>
      <p:sp>
        <p:nvSpPr>
          <p:cNvPr id="15" name="矩形 14">
            <a:extLst>
              <a:ext uri="{FF2B5EF4-FFF2-40B4-BE49-F238E27FC236}">
                <a16:creationId xmlns:a16="http://schemas.microsoft.com/office/drawing/2014/main" id="{1BFAA9EB-4E48-9E1A-8D3F-3DC27AC067AF}"/>
              </a:ext>
            </a:extLst>
          </p:cNvPr>
          <p:cNvSpPr/>
          <p:nvPr/>
        </p:nvSpPr>
        <p:spPr>
          <a:xfrm>
            <a:off x="7392144" y="1433898"/>
            <a:ext cx="3647152"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latin typeface="PMingLiU" panose="02020500000000000000" pitchFamily="18" charset="-120"/>
                <a:ea typeface="PMingLiU" panose="02020500000000000000" pitchFamily="18" charset="-120"/>
                <a:cs typeface="PMingLiU" panose="02020500000000000000" pitchFamily="18" charset="-120"/>
              </a:rPr>
              <a:t>十四项指标</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17" name="图形 16" descr="条形图 纯色填充">
            <a:extLst>
              <a:ext uri="{FF2B5EF4-FFF2-40B4-BE49-F238E27FC236}">
                <a16:creationId xmlns:a16="http://schemas.microsoft.com/office/drawing/2014/main" id="{161FA459-1770-B0DD-DF7C-8B8522E715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4072" y="1506488"/>
            <a:ext cx="914400" cy="914400"/>
          </a:xfrm>
          <a:prstGeom prst="rect">
            <a:avLst/>
          </a:prstGeom>
        </p:spPr>
      </p:pic>
    </p:spTree>
    <p:extLst>
      <p:ext uri="{BB962C8B-B14F-4D97-AF65-F5344CB8AC3E}">
        <p14:creationId xmlns:p14="http://schemas.microsoft.com/office/powerpoint/2010/main" val="18804242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8"/>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9"/>
          <a:srcRect/>
          <a:stretch>
            <a:fillRect/>
          </a:stretch>
        </p:blipFill>
        <p:spPr>
          <a:xfrm>
            <a:off x="424800" y="338400"/>
            <a:ext cx="619200" cy="313200"/>
          </a:xfrm>
          <a:prstGeom prst="rect">
            <a:avLst/>
          </a:prstGeom>
          <a:ln>
            <a:noFill/>
          </a:ln>
        </p:spPr>
      </p:pic>
      <p:sp>
        <p:nvSpPr>
          <p:cNvPr id="3" name="New shape"/>
          <p:cNvSpPr/>
          <p:nvPr/>
        </p:nvSpPr>
        <p:spPr>
          <a:xfrm>
            <a:off x="982800" y="145898"/>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dirty="0">
                <a:solidFill>
                  <a:srgbClr val="000000"/>
                </a:solidFill>
                <a:latin typeface="微软雅黑" panose="020B0503020204020204" charset="-122"/>
              </a:rPr>
              <a:t>数据</a:t>
            </a:r>
            <a:r>
              <a:rPr lang="zh-CN" altLang="en-US" sz="3000" b="1" i="0" dirty="0">
                <a:solidFill>
                  <a:srgbClr val="000000"/>
                </a:solidFill>
                <a:latin typeface="微软雅黑" panose="020B0503020204020204" charset="-122"/>
              </a:rPr>
              <a:t>展示</a:t>
            </a:r>
            <a:endParaRPr lang="zh-CN" sz="3000" b="1" i="0" dirty="0">
              <a:solidFill>
                <a:srgbClr val="000000"/>
              </a:solidFill>
              <a:latin typeface="微软雅黑" panose="020B0503020204020204" charset="-122"/>
            </a:endParaRPr>
          </a:p>
        </p:txBody>
      </p:sp>
      <p:grpSp>
        <p:nvGrpSpPr>
          <p:cNvPr id="12" name="组合 11"/>
          <p:cNvGrpSpPr/>
          <p:nvPr/>
        </p:nvGrpSpPr>
        <p:grpSpPr>
          <a:xfrm>
            <a:off x="655586" y="4839992"/>
            <a:ext cx="4238089" cy="1511836"/>
            <a:chOff x="11981" y="2905"/>
            <a:chExt cx="3499" cy="5556"/>
          </a:xfrm>
        </p:grpSpPr>
        <p:grpSp>
          <p:nvGrpSpPr>
            <p:cNvPr id="6" name="组合 5"/>
            <p:cNvGrpSpPr/>
            <p:nvPr>
              <p:custDataLst>
                <p:tags r:id="rId1"/>
              </p:custDataLst>
            </p:nvPr>
          </p:nvGrpSpPr>
          <p:grpSpPr>
            <a:xfrm>
              <a:off x="11981" y="2905"/>
              <a:ext cx="3499" cy="5556"/>
              <a:chOff x="11981" y="2905"/>
              <a:chExt cx="3499" cy="5556"/>
            </a:xfrm>
          </p:grpSpPr>
          <p:sp>
            <p:nvSpPr>
              <p:cNvPr id="5" name="矩形 4"/>
              <p:cNvSpPr/>
              <p:nvPr>
                <p:custDataLst>
                  <p:tags r:id="rId3"/>
                </p:custDataLst>
              </p:nvPr>
            </p:nvSpPr>
            <p:spPr>
              <a:xfrm>
                <a:off x="11982" y="2905"/>
                <a:ext cx="3498" cy="5556"/>
              </a:xfrm>
              <a:prstGeom prst="rect">
                <a:avLst/>
              </a:prstGeom>
              <a:pattFill prst="dotGrid">
                <a:fgClr>
                  <a:schemeClr val="accent1">
                    <a:lumMod val="20000"/>
                    <a:lumOff val="80000"/>
                  </a:schemeClr>
                </a:fgClr>
                <a:bgClr>
                  <a:schemeClr val="lt1"/>
                </a:bgClr>
              </a:patt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lt1">
                        <a:lumMod val="50000"/>
                      </a:schemeClr>
                    </a:solidFill>
                  </a:rPr>
                  <a:t> </a:t>
                </a:r>
              </a:p>
            </p:txBody>
          </p:sp>
          <p:sp>
            <p:nvSpPr>
              <p:cNvPr id="7" name="任意多边形 6"/>
              <p:cNvSpPr/>
              <p:nvPr>
                <p:custDataLst>
                  <p:tags r:id="rId4"/>
                </p:custDataLst>
              </p:nvPr>
            </p:nvSpPr>
            <p:spPr>
              <a:xfrm>
                <a:off x="11981" y="7656"/>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任意多边形 7"/>
              <p:cNvSpPr/>
              <p:nvPr>
                <p:custDataLst>
                  <p:tags r:id="rId5"/>
                </p:custDataLst>
              </p:nvPr>
            </p:nvSpPr>
            <p:spPr>
              <a:xfrm rot="10800000">
                <a:off x="14656" y="2905"/>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9" name="Title 6"/>
            <p:cNvSpPr txBox="1"/>
            <p:nvPr>
              <p:custDataLst>
                <p:tags r:id="rId2"/>
              </p:custDataLst>
            </p:nvPr>
          </p:nvSpPr>
          <p:spPr>
            <a:xfrm>
              <a:off x="12223" y="3416"/>
              <a:ext cx="3089" cy="4332"/>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36195" lvl="0" indent="457200" algn="l" fontAlgn="ctr">
                <a:lnSpc>
                  <a:spcPct val="130000"/>
                </a:lnSpc>
                <a:spcBef>
                  <a:spcPts val="1200"/>
                </a:spcBef>
                <a:spcAft>
                  <a:spcPts val="0"/>
                </a:spcAft>
                <a:buSzPct val="80000"/>
                <a:buFont typeface="Wingdings" panose="05000000000000000000" charset="0"/>
              </a:pPr>
              <a:r>
                <a:rPr lang="zh-CN" altLang="en-US" sz="1600" spc="160" dirty="0">
                  <a:solidFill>
                    <a:schemeClr val="dk1">
                      <a:lumMod val="75000"/>
                      <a:lumOff val="25000"/>
                    </a:schemeClr>
                  </a:solidFill>
                  <a:uFillTx/>
                  <a:latin typeface="微软雅黑" panose="020B0503020204020204" charset="-122"/>
                  <a:ea typeface="微软雅黑" panose="020B0503020204020204" charset="-122"/>
                  <a:sym typeface="+mn-ea"/>
                </a:rPr>
                <a:t>借助</a:t>
              </a:r>
              <a:r>
                <a:rPr lang="en-US" altLang="zh-CN" sz="1600" spc="160" dirty="0">
                  <a:solidFill>
                    <a:schemeClr val="dk1">
                      <a:lumMod val="75000"/>
                      <a:lumOff val="25000"/>
                    </a:schemeClr>
                  </a:solidFill>
                  <a:uFillTx/>
                  <a:latin typeface="微软雅黑" panose="020B0503020204020204" charset="-122"/>
                  <a:ea typeface="微软雅黑" panose="020B0503020204020204" charset="-122"/>
                  <a:sym typeface="+mn-ea"/>
                </a:rPr>
                <a:t>EXCEL</a:t>
              </a:r>
              <a:r>
                <a:rPr lang="zh-CN" altLang="en-US" sz="1600" spc="160" dirty="0">
                  <a:solidFill>
                    <a:schemeClr val="dk1">
                      <a:lumMod val="75000"/>
                      <a:lumOff val="25000"/>
                    </a:schemeClr>
                  </a:solidFill>
                  <a:uFillTx/>
                  <a:latin typeface="微软雅黑" panose="020B0503020204020204" charset="-122"/>
                  <a:ea typeface="微软雅黑" panose="020B0503020204020204" charset="-122"/>
                  <a:sym typeface="+mn-ea"/>
                </a:rPr>
                <a:t>中的可视化工具，可以将复杂的数据以图表形式展示</a:t>
              </a:r>
              <a:endParaRPr lang="en-US" spc="160" dirty="0">
                <a:solidFill>
                  <a:schemeClr val="dk1">
                    <a:lumMod val="75000"/>
                    <a:lumOff val="25000"/>
                  </a:schemeClr>
                </a:solidFill>
                <a:latin typeface="微软雅黑" panose="020B0503020204020204" charset="-122"/>
                <a:ea typeface="微软雅黑" panose="020B0503020204020204" charset="-122"/>
                <a:sym typeface="+mn-ea"/>
              </a:endParaRPr>
            </a:p>
            <a:p>
              <a:pPr marL="36195" lvl="0" indent="457200" algn="l" fontAlgn="ctr">
                <a:lnSpc>
                  <a:spcPct val="130000"/>
                </a:lnSpc>
                <a:spcBef>
                  <a:spcPts val="1200"/>
                </a:spcBef>
                <a:spcAft>
                  <a:spcPts val="0"/>
                </a:spcAft>
                <a:buSzPct val="80000"/>
                <a:buFont typeface="Wingdings" panose="05000000000000000000" charset="0"/>
              </a:pPr>
              <a:r>
                <a:rPr lang="zh-CN" altLang="en-US" sz="1600" spc="160" dirty="0">
                  <a:solidFill>
                    <a:schemeClr val="dk1">
                      <a:lumMod val="75000"/>
                      <a:lumOff val="25000"/>
                    </a:schemeClr>
                  </a:solidFill>
                  <a:uFillTx/>
                  <a:latin typeface="微软雅黑" panose="020B0503020204020204" charset="-122"/>
                  <a:ea typeface="微软雅黑" panose="020B0503020204020204" charset="-122"/>
                  <a:sym typeface="+mn-ea"/>
                </a:rPr>
                <a:t>论文附录有完整数据展示</a:t>
              </a:r>
              <a:endParaRPr lang="en-US" sz="1600" spc="160" dirty="0">
                <a:solidFill>
                  <a:schemeClr val="dk1">
                    <a:lumMod val="75000"/>
                    <a:lumOff val="25000"/>
                  </a:schemeClr>
                </a:solidFill>
                <a:uFillTx/>
                <a:latin typeface="微软雅黑" panose="020B0503020204020204" charset="-122"/>
                <a:ea typeface="微软雅黑" panose="020B0503020204020204" charset="-122"/>
                <a:sym typeface="+mn-ea"/>
              </a:endParaRPr>
            </a:p>
          </p:txBody>
        </p:sp>
      </p:grpSp>
      <p:pic>
        <p:nvPicPr>
          <p:cNvPr id="4" name="图片 3"/>
          <p:cNvPicPr>
            <a:picLocks noChangeAspect="1"/>
          </p:cNvPicPr>
          <p:nvPr/>
        </p:nvPicPr>
        <p:blipFill>
          <a:blip r:embed="rId10"/>
          <a:stretch>
            <a:fillRect/>
          </a:stretch>
        </p:blipFill>
        <p:spPr>
          <a:xfrm>
            <a:off x="5454501" y="1296743"/>
            <a:ext cx="6332220" cy="5227320"/>
          </a:xfrm>
          <a:prstGeom prst="rect">
            <a:avLst/>
          </a:prstGeom>
        </p:spPr>
      </p:pic>
      <p:pic>
        <p:nvPicPr>
          <p:cNvPr id="14" name="图片 13">
            <a:extLst>
              <a:ext uri="{FF2B5EF4-FFF2-40B4-BE49-F238E27FC236}">
                <a16:creationId xmlns:a16="http://schemas.microsoft.com/office/drawing/2014/main" id="{943E6BDE-8FBB-9AF3-1488-EB0589D59880}"/>
              </a:ext>
            </a:extLst>
          </p:cNvPr>
          <p:cNvPicPr>
            <a:picLocks noChangeAspect="1"/>
          </p:cNvPicPr>
          <p:nvPr/>
        </p:nvPicPr>
        <p:blipFill>
          <a:blip r:embed="rId11"/>
          <a:stretch>
            <a:fillRect/>
          </a:stretch>
        </p:blipFill>
        <p:spPr>
          <a:xfrm>
            <a:off x="655586" y="1300847"/>
            <a:ext cx="4705350" cy="296227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585B5"/>
                </a:solidFill>
                <a:latin typeface="微软雅黑" panose="020B0503020204020204" charset="-122"/>
              </a:rPr>
              <a:t>03</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202580"/>
                </a:solidFill>
                <a:latin typeface="微软雅黑" panose="020B0503020204020204" charset="-122"/>
              </a:rPr>
              <a:t>回归分析</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Unix 5.4 unknown"/>
  <p:tag name="AS_OS" val="Unix 5.4 unknown"/>
  <p:tag name="AS_RELEASE_DATE" val="2013.12.17"/>
  <p:tag name="AS_TITLE" val="Spire.Presentation for .NET "/>
  <p:tag name="AS_VERSION" val="2.1.0.0"/>
  <p:tag name="COMMONDATA" val="eyJoZGlkIjoiMTNjMjdiNGMyMjJmYmNmNDM3YWNjZjY0NmRkYjQxMjMifQ=="/>
</p:tagLst>
</file>

<file path=ppt/tags/tag1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10.22501"/>
  <p:tag name="KSO_WM_UNIT_TEXTBOXSTYLE_ADJUSTTOP" val="0_-25.52504"/>
  <p:tag name="KSO_WM_UNIT_HIGHLIGHT" val="0"/>
  <p:tag name="KSO_WM_UNIT_COMPATIBLE" val="0"/>
  <p:tag name="KSO_WM_UNIT_DIAGRAM_ISNUMVISUAL" val="0"/>
  <p:tag name="KSO_WM_UNIT_DIAGRAM_ISREFERUNIT" val="0"/>
  <p:tag name="KSO_WM_UNIT_TYPE" val="i"/>
  <p:tag name="KSO_WM_UNIT_INDEX" val="3"/>
  <p:tag name="KSO_WM_UNIT_ID" val="mixed20201941_175*i*3"/>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TEXTBOXSTYLE_GUID" val="{0715bedf-53b1-4a54-9a97-04b41b03119b}"/>
</p:tagLst>
</file>

<file path=ppt/tags/tag1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0.97504"/>
  <p:tag name="KSO_WM_UNIT_TEXTBOXSTYLE_ADJUSTTOP" val="0_-25.52504"/>
  <p:tag name="KSO_WM_UNIT_TEXTBOXSTYLE_ADJUSTWIDTH" val="100_61.94998"/>
  <p:tag name="KSO_WM_UNIT_TEXTBOXSTYLE_ADJUSTHEIGTH" val="100_51.04999"/>
  <p:tag name="KSO_WM_UNIT_HIGHLIGHT" val="0"/>
  <p:tag name="KSO_WM_UNIT_COMPATIBLE" val="0"/>
  <p:tag name="KSO_WM_UNIT_DIAGRAM_ISNUMVISUAL" val="0"/>
  <p:tag name="KSO_WM_UNIT_DIAGRAM_ISREFERUNIT" val="0"/>
  <p:tag name="KSO_WM_UNIT_TYPE" val="i"/>
  <p:tag name="KSO_WM_UNIT_INDEX" val="1"/>
  <p:tag name="KSO_WM_UNIT_ID" val="mixed20201941_175*i*1"/>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FILL_FORE_SCHEMECOLOR_INDEX_BRIGHTNESS" val="0.8"/>
  <p:tag name="KSO_WM_UNIT_FILL_FORE_SCHEMECOLOR_INDEX" val="5"/>
  <p:tag name="KSO_WM_UNIT_FILL_BACK_SCHEMECOLOR_INDEX_BRIGHTNESS" val="0"/>
  <p:tag name="KSO_WM_UNIT_FILL_BACK_SCHEMECOLOR_INDEX" val="14"/>
  <p:tag name="KSO_WM_UNIT_FILL_TYPE" val="2"/>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1.02502"/>
  <p:tag name="KSO_WM_UNIT_TEXTBOXSTYLE_ADJUSTTOP" val="100_-14.72504"/>
  <p:tag name="KSO_WM_UNIT_HIGHLIGHT" val="0"/>
  <p:tag name="KSO_WM_UNIT_COMPATIBLE" val="0"/>
  <p:tag name="KSO_WM_UNIT_DIAGRAM_ISNUMVISUAL" val="0"/>
  <p:tag name="KSO_WM_UNIT_DIAGRAM_ISREFERUNIT" val="0"/>
  <p:tag name="KSO_WM_UNIT_TYPE" val="i"/>
  <p:tag name="KSO_WM_UNIT_INDEX" val="2"/>
  <p:tag name="KSO_WM_UNIT_ID" val="mixed20201941_175*i*2"/>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10.22501"/>
  <p:tag name="KSO_WM_UNIT_TEXTBOXSTYLE_ADJUSTTOP" val="0_-25.52504"/>
  <p:tag name="KSO_WM_UNIT_HIGHLIGHT" val="0"/>
  <p:tag name="KSO_WM_UNIT_COMPATIBLE" val="0"/>
  <p:tag name="KSO_WM_UNIT_DIAGRAM_ISNUMVISUAL" val="0"/>
  <p:tag name="KSO_WM_UNIT_DIAGRAM_ISREFERUNIT" val="0"/>
  <p:tag name="KSO_WM_UNIT_TYPE" val="i"/>
  <p:tag name="KSO_WM_UNIT_INDEX" val="3"/>
  <p:tag name="KSO_WM_UNIT_ID" val="mixed20201941_175*i*3"/>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BOXSTYLE_GUID" val="{280ea9b0-1192-4508-9e9f-b81b9e1dae5a}"/>
</p:tagLst>
</file>

<file path=ppt/tags/tag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0.97504"/>
  <p:tag name="KSO_WM_UNIT_TEXTBOXSTYLE_ADJUSTTOP" val="0_-25.52504"/>
  <p:tag name="KSO_WM_UNIT_TEXTBOXSTYLE_ADJUSTWIDTH" val="100_61.94998"/>
  <p:tag name="KSO_WM_UNIT_TEXTBOXSTYLE_ADJUSTHEIGTH" val="100_51.04999"/>
  <p:tag name="KSO_WM_UNIT_HIGHLIGHT" val="0"/>
  <p:tag name="KSO_WM_UNIT_COMPATIBLE" val="0"/>
  <p:tag name="KSO_WM_UNIT_DIAGRAM_ISNUMVISUAL" val="0"/>
  <p:tag name="KSO_WM_UNIT_DIAGRAM_ISREFERUNIT" val="0"/>
  <p:tag name="KSO_WM_UNIT_TYPE" val="i"/>
  <p:tag name="KSO_WM_UNIT_INDEX" val="1"/>
  <p:tag name="KSO_WM_UNIT_ID" val="mixed20201941_175*i*1"/>
  <p:tag name="KSO_WM_TEMPLATE_CATEGORY" val="mixed"/>
  <p:tag name="KSO_WM_TEMPLATE_INDEX" val="20201941"/>
  <p:tag name="KSO_WM_UNIT_LAYERLEVEL" val="1"/>
  <p:tag name="KSO_WM_TAG_VERSION" val="1.0"/>
  <p:tag name="KSO_WM_BEAUTIFY_FLAG" val="#wm#"/>
  <p:tag name="KSO_WM_UNIT_TEXTBOXSTYLE_GUID" val="{280ea9b0-1192-4508-9e9f-b81b9e1dae5a}"/>
  <p:tag name="KSO_WM_UNIT_FILL_FORE_SCHEMECOLOR_INDEX_BRIGHTNESS" val="0.8"/>
  <p:tag name="KSO_WM_UNIT_FILL_FORE_SCHEMECOLOR_INDEX" val="5"/>
  <p:tag name="KSO_WM_UNIT_FILL_BACK_SCHEMECOLOR_INDEX_BRIGHTNESS" val="0"/>
  <p:tag name="KSO_WM_UNIT_FILL_BACK_SCHEMECOLOR_INDEX" val="14"/>
  <p:tag name="KSO_WM_UNIT_FILL_TYPE" val="2"/>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1.02502"/>
  <p:tag name="KSO_WM_UNIT_TEXTBOXSTYLE_ADJUSTTOP" val="100_-14.72504"/>
  <p:tag name="KSO_WM_UNIT_HIGHLIGHT" val="0"/>
  <p:tag name="KSO_WM_UNIT_COMPATIBLE" val="0"/>
  <p:tag name="KSO_WM_UNIT_DIAGRAM_ISNUMVISUAL" val="0"/>
  <p:tag name="KSO_WM_UNIT_DIAGRAM_ISREFERUNIT" val="0"/>
  <p:tag name="KSO_WM_UNIT_TYPE" val="i"/>
  <p:tag name="KSO_WM_UNIT_INDEX" val="2"/>
  <p:tag name="KSO_WM_UNIT_ID" val="mixed20201941_175*i*2"/>
  <p:tag name="KSO_WM_TEMPLATE_CATEGORY" val="mixed"/>
  <p:tag name="KSO_WM_TEMPLATE_INDEX" val="20201941"/>
  <p:tag name="KSO_WM_UNIT_LAYERLEVEL" val="1"/>
  <p:tag name="KSO_WM_TAG_VERSION" val="1.0"/>
  <p:tag name="KSO_WM_BEAUTIFY_FLAG" val="#wm#"/>
  <p:tag name="KSO_WM_UNIT_TEXTBOXSTYLE_GUID" val="{280ea9b0-1192-4508-9e9f-b81b9e1dae5a}"/>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10.22501"/>
  <p:tag name="KSO_WM_UNIT_TEXTBOXSTYLE_ADJUSTTOP" val="0_-25.52504"/>
  <p:tag name="KSO_WM_UNIT_HIGHLIGHT" val="0"/>
  <p:tag name="KSO_WM_UNIT_COMPATIBLE" val="0"/>
  <p:tag name="KSO_WM_UNIT_DIAGRAM_ISNUMVISUAL" val="0"/>
  <p:tag name="KSO_WM_UNIT_DIAGRAM_ISREFERUNIT" val="0"/>
  <p:tag name="KSO_WM_UNIT_TYPE" val="i"/>
  <p:tag name="KSO_WM_UNIT_INDEX" val="3"/>
  <p:tag name="KSO_WM_UNIT_ID" val="mixed20201941_175*i*3"/>
  <p:tag name="KSO_WM_TEMPLATE_CATEGORY" val="mixed"/>
  <p:tag name="KSO_WM_TEMPLATE_INDEX" val="20201941"/>
  <p:tag name="KSO_WM_UNIT_LAYERLEVEL" val="1"/>
  <p:tag name="KSO_WM_TAG_VERSION" val="1.0"/>
  <p:tag name="KSO_WM_BEAUTIFY_FLAG" val="#wm#"/>
  <p:tag name="KSO_WM_UNIT_TEXTBOXSTYLE_GUID" val="{280ea9b0-1192-4508-9e9f-b81b9e1dae5a}"/>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BOXSTYLE_GUID" val="{0715bedf-53b1-4a54-9a97-04b41b03119b}"/>
</p:tagLst>
</file>

<file path=ppt/tags/tag7.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175*f*1"/>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TEXTBOXSTYLE_TYPE" val="8"/>
  <p:tag name="KSO_WM_UNIT_TEXT_FILL_FORE_SCHEMECOLOR_INDEX_BRIGHTNESS" val="0.25"/>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0.97504"/>
  <p:tag name="KSO_WM_UNIT_TEXTBOXSTYLE_ADJUSTTOP" val="0_-25.52504"/>
  <p:tag name="KSO_WM_UNIT_TEXTBOXSTYLE_ADJUSTWIDTH" val="100_61.94998"/>
  <p:tag name="KSO_WM_UNIT_TEXTBOXSTYLE_ADJUSTHEIGTH" val="100_51.04999"/>
  <p:tag name="KSO_WM_UNIT_HIGHLIGHT" val="0"/>
  <p:tag name="KSO_WM_UNIT_COMPATIBLE" val="0"/>
  <p:tag name="KSO_WM_UNIT_DIAGRAM_ISNUMVISUAL" val="0"/>
  <p:tag name="KSO_WM_UNIT_DIAGRAM_ISREFERUNIT" val="0"/>
  <p:tag name="KSO_WM_UNIT_TYPE" val="i"/>
  <p:tag name="KSO_WM_UNIT_INDEX" val="1"/>
  <p:tag name="KSO_WM_UNIT_ID" val="mixed20201941_175*i*1"/>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FILL_FORE_SCHEMECOLOR_INDEX_BRIGHTNESS" val="0.8"/>
  <p:tag name="KSO_WM_UNIT_FILL_FORE_SCHEMECOLOR_INDEX" val="5"/>
  <p:tag name="KSO_WM_UNIT_FILL_BACK_SCHEMECOLOR_INDEX_BRIGHTNESS" val="0"/>
  <p:tag name="KSO_WM_UNIT_FILL_BACK_SCHEMECOLOR_INDEX" val="14"/>
  <p:tag name="KSO_WM_UNIT_FILL_TYPE" val="2"/>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1.02502"/>
  <p:tag name="KSO_WM_UNIT_TEXTBOXSTYLE_ADJUSTTOP" val="100_-14.72504"/>
  <p:tag name="KSO_WM_UNIT_HIGHLIGHT" val="0"/>
  <p:tag name="KSO_WM_UNIT_COMPATIBLE" val="0"/>
  <p:tag name="KSO_WM_UNIT_DIAGRAM_ISNUMVISUAL" val="0"/>
  <p:tag name="KSO_WM_UNIT_DIAGRAM_ISREFERUNIT" val="0"/>
  <p:tag name="KSO_WM_UNIT_TYPE" val="i"/>
  <p:tag name="KSO_WM_UNIT_INDEX" val="2"/>
  <p:tag name="KSO_WM_UNIT_ID" val="mixed20201941_175*i*2"/>
  <p:tag name="KSO_WM_TEMPLATE_CATEGORY" val="mixed"/>
  <p:tag name="KSO_WM_TEMPLATE_INDEX" val="20201941"/>
  <p:tag name="KSO_WM_UNIT_LAYERLEVEL" val="1"/>
  <p:tag name="KSO_WM_TAG_VERSION" val="1.0"/>
  <p:tag name="KSO_WM_BEAUTIFY_FLAG" val="#wm#"/>
  <p:tag name="KSO_WM_UNIT_TEXTBOXSTYLE_GUID" val="{0715bedf-53b1-4a54-9a97-04b41b03119b}"/>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1590</Words>
  <Application>Microsoft Office PowerPoint</Application>
  <PresentationFormat>宽屏</PresentationFormat>
  <Paragraphs>177</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PMingLiU</vt:lpstr>
      <vt:lpstr>微软雅黑</vt:lpstr>
      <vt:lpstr>Arial</vt:lpstr>
      <vt:lpstr>Calibri</vt:lpstr>
      <vt:lpstr>Cambria Math</vt:lpstr>
      <vt:lpstr>Times New Roman</vt:lpstr>
      <vt:lpstr>Wingdings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Stark Makino</cp:lastModifiedBy>
  <cp:revision>14</cp:revision>
  <dcterms:created xsi:type="dcterms:W3CDTF">2024-07-03T14:55:00Z</dcterms:created>
  <dcterms:modified xsi:type="dcterms:W3CDTF">2024-11-22T10:38:22Z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02123E589CF4418AA43566C5877075A9_12</vt:lpwstr>
  </property>
  <property fmtid="{D5CDD505-2E9C-101B-9397-08002B2CF9AE}" pid="3" name="KSOProductBuildVer">
    <vt:lpwstr>2052-12.1.0.16929</vt:lpwstr>
  </property>
</Properties>
</file>